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318" r:id="rId5"/>
    <p:sldId id="294" r:id="rId6"/>
    <p:sldId id="319" r:id="rId7"/>
    <p:sldId id="320" r:id="rId8"/>
    <p:sldId id="321" r:id="rId9"/>
    <p:sldId id="322" r:id="rId10"/>
    <p:sldId id="323" r:id="rId11"/>
    <p:sldId id="295" r:id="rId12"/>
    <p:sldId id="324" r:id="rId13"/>
    <p:sldId id="296" r:id="rId14"/>
    <p:sldId id="297" r:id="rId15"/>
    <p:sldId id="325" r:id="rId16"/>
    <p:sldId id="298" r:id="rId17"/>
    <p:sldId id="326" r:id="rId18"/>
    <p:sldId id="299" r:id="rId19"/>
    <p:sldId id="327" r:id="rId20"/>
    <p:sldId id="300" r:id="rId21"/>
    <p:sldId id="328" r:id="rId22"/>
    <p:sldId id="329" r:id="rId23"/>
    <p:sldId id="330" r:id="rId24"/>
    <p:sldId id="331" r:id="rId25"/>
    <p:sldId id="301" r:id="rId26"/>
    <p:sldId id="332" r:id="rId27"/>
    <p:sldId id="333" r:id="rId28"/>
    <p:sldId id="334" r:id="rId29"/>
    <p:sldId id="335" r:id="rId30"/>
    <p:sldId id="302" r:id="rId31"/>
    <p:sldId id="336" r:id="rId32"/>
    <p:sldId id="303" r:id="rId33"/>
    <p:sldId id="337" r:id="rId34"/>
    <p:sldId id="338" r:id="rId35"/>
    <p:sldId id="339" r:id="rId36"/>
    <p:sldId id="358" r:id="rId37"/>
    <p:sldId id="304" r:id="rId38"/>
    <p:sldId id="340" r:id="rId39"/>
    <p:sldId id="341" r:id="rId40"/>
    <p:sldId id="305" r:id="rId41"/>
    <p:sldId id="342" r:id="rId42"/>
    <p:sldId id="343" r:id="rId43"/>
    <p:sldId id="344" r:id="rId44"/>
    <p:sldId id="345" r:id="rId45"/>
    <p:sldId id="306" r:id="rId46"/>
    <p:sldId id="307" r:id="rId47"/>
    <p:sldId id="346" r:id="rId48"/>
    <p:sldId id="347" r:id="rId49"/>
    <p:sldId id="348" r:id="rId50"/>
    <p:sldId id="349" r:id="rId51"/>
    <p:sldId id="308" r:id="rId52"/>
    <p:sldId id="350" r:id="rId53"/>
    <p:sldId id="351" r:id="rId54"/>
    <p:sldId id="352" r:id="rId55"/>
    <p:sldId id="353" r:id="rId56"/>
    <p:sldId id="354" r:id="rId57"/>
    <p:sldId id="355" r:id="rId58"/>
    <p:sldId id="356" r:id="rId59"/>
    <p:sldId id="357" r:id="rId60"/>
    <p:sldId id="309" r:id="rId61"/>
    <p:sldId id="359" r:id="rId62"/>
    <p:sldId id="310" r:id="rId63"/>
    <p:sldId id="360" r:id="rId64"/>
    <p:sldId id="361" r:id="rId65"/>
    <p:sldId id="362" r:id="rId66"/>
    <p:sldId id="363" r:id="rId67"/>
    <p:sldId id="364" r:id="rId68"/>
    <p:sldId id="365" r:id="rId69"/>
    <p:sldId id="366" r:id="rId70"/>
    <p:sldId id="311" r:id="rId71"/>
    <p:sldId id="367" r:id="rId72"/>
    <p:sldId id="368" r:id="rId73"/>
    <p:sldId id="369" r:id="rId74"/>
    <p:sldId id="370" r:id="rId75"/>
    <p:sldId id="371" r:id="rId76"/>
    <p:sldId id="372" r:id="rId77"/>
    <p:sldId id="312" r:id="rId78"/>
    <p:sldId id="373" r:id="rId79"/>
    <p:sldId id="313" r:id="rId80"/>
    <p:sldId id="315" r:id="rId81"/>
    <p:sldId id="316" r:id="rId82"/>
    <p:sldId id="317" r:id="rId8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706.03762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607.06450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802.0536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904.1050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496CB1-7A52-8064-B9A8-207E5C60D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C34887-F3C5-E106-7267-C21D9F371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 of Seq2Seq RNNs: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Compressing an entire input sequence into a </a:t>
            </a:r>
            <a:r>
              <a:rPr lang="en-US" altLang="zh-TW" b="1" dirty="0"/>
              <a:t>single hidden state</a:t>
            </a:r>
            <a:r>
              <a:rPr lang="en-US" altLang="zh-TW" dirty="0"/>
              <a:t> can lead to </a:t>
            </a:r>
            <a:r>
              <a:rPr lang="en-US" altLang="zh-TW" b="1" dirty="0"/>
              <a:t>loss of information</a:t>
            </a:r>
            <a:r>
              <a:rPr lang="en-US" altLang="zh-TW" dirty="0"/>
              <a:t>, especially for long sentences.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Makes it difficult to retain key details for accurate translation.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How Attention Helps: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Allows the model to </a:t>
            </a:r>
            <a:r>
              <a:rPr lang="en-US" altLang="zh-TW" b="1" dirty="0"/>
              <a:t>access all input sequence elements at each time step</a:t>
            </a:r>
            <a:r>
              <a:rPr lang="en-US" altLang="zh-TW" dirty="0"/>
              <a:t> instead of relying on a single compressed representation.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Assigns </a:t>
            </a:r>
            <a:r>
              <a:rPr lang="en-US" altLang="zh-TW" b="1" dirty="0"/>
              <a:t>attention weights</a:t>
            </a:r>
            <a:r>
              <a:rPr lang="en-US" altLang="zh-TW" dirty="0"/>
              <a:t> to input tokens, determining how relevant each one is for the current output step.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Ensures the model focuses on the most </a:t>
            </a:r>
            <a:r>
              <a:rPr lang="en-US" altLang="zh-TW" b="1" dirty="0"/>
              <a:t>contextually important</a:t>
            </a:r>
            <a:r>
              <a:rPr lang="en-US" altLang="zh-TW" dirty="0"/>
              <a:t> words rather than treating all tokens equally.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 translating "</a:t>
            </a:r>
            <a:r>
              <a:rPr lang="en-US" altLang="zh-TW" dirty="0" err="1"/>
              <a:t>Kannst</a:t>
            </a:r>
            <a:r>
              <a:rPr lang="en-US" altLang="zh-TW" dirty="0"/>
              <a:t> du mir </a:t>
            </a:r>
            <a:r>
              <a:rPr lang="en-US" altLang="zh-TW" dirty="0" err="1"/>
              <a:t>helfen</a:t>
            </a:r>
            <a:r>
              <a:rPr lang="en-US" altLang="zh-TW" dirty="0"/>
              <a:t> </a:t>
            </a:r>
            <a:r>
              <a:rPr lang="en-US" altLang="zh-TW" dirty="0" err="1"/>
              <a:t>zu</a:t>
            </a:r>
            <a:r>
              <a:rPr lang="en-US" altLang="zh-TW" dirty="0"/>
              <a:t> </a:t>
            </a:r>
            <a:r>
              <a:rPr lang="en-US" altLang="zh-TW" dirty="0" err="1"/>
              <a:t>Satz</a:t>
            </a:r>
            <a:r>
              <a:rPr lang="en-US" altLang="zh-TW" dirty="0"/>
              <a:t>?" to English, the words </a:t>
            </a:r>
            <a:r>
              <a:rPr lang="en-US" altLang="zh-TW" b="1" dirty="0"/>
              <a:t>"mir, </a:t>
            </a:r>
            <a:r>
              <a:rPr lang="en-US" altLang="zh-TW" b="1" dirty="0" err="1"/>
              <a:t>helfen</a:t>
            </a:r>
            <a:r>
              <a:rPr lang="en-US" altLang="zh-TW" b="1" dirty="0"/>
              <a:t>, </a:t>
            </a:r>
            <a:r>
              <a:rPr lang="en-US" altLang="zh-TW" b="1" dirty="0" err="1"/>
              <a:t>zu</a:t>
            </a:r>
            <a:r>
              <a:rPr lang="en-US" altLang="zh-TW" b="1" dirty="0"/>
              <a:t>"</a:t>
            </a:r>
            <a:r>
              <a:rPr lang="en-US" altLang="zh-TW" dirty="0"/>
              <a:t> might have </a:t>
            </a:r>
            <a:r>
              <a:rPr lang="en-US" altLang="zh-TW" b="1" dirty="0"/>
              <a:t>higher attention weights</a:t>
            </a:r>
            <a:r>
              <a:rPr lang="en-US" altLang="zh-TW" dirty="0"/>
              <a:t> for producing </a:t>
            </a:r>
            <a:r>
              <a:rPr lang="en-US" altLang="zh-TW" b="1" dirty="0"/>
              <a:t>"help"</a:t>
            </a:r>
            <a:r>
              <a:rPr lang="en-US" altLang="zh-TW" dirty="0"/>
              <a:t> than less relevant words like </a:t>
            </a:r>
            <a:r>
              <a:rPr lang="en-US" altLang="zh-TW" b="1" dirty="0"/>
              <a:t>"</a:t>
            </a:r>
            <a:r>
              <a:rPr lang="en-US" altLang="zh-TW" b="1" dirty="0" err="1"/>
              <a:t>kannst</a:t>
            </a:r>
            <a:r>
              <a:rPr lang="en-US" altLang="zh-TW" b="1" dirty="0"/>
              <a:t>, du, </a:t>
            </a:r>
            <a:r>
              <a:rPr lang="en-US" altLang="zh-TW" b="1" dirty="0" err="1"/>
              <a:t>Satz</a:t>
            </a:r>
            <a:r>
              <a:rPr lang="en-US" altLang="zh-TW" b="1" dirty="0"/>
              <a:t>"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7949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C435FA-1C3D-F413-F6EF-774D366FD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original attention mechanism for RNNs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F4EAD26-BFEE-6E12-B8ED-5E99F85FD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Historical Context: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Introduced in </a:t>
            </a:r>
            <a:r>
              <a:rPr lang="en-US" altLang="zh-TW" i="1" dirty="0"/>
              <a:t>Neural Machine Translation by Jointly Learning to Align and Translate</a:t>
            </a:r>
            <a:r>
              <a:rPr lang="en-US" altLang="zh-TW" dirty="0"/>
              <a:t> (</a:t>
            </a:r>
            <a:r>
              <a:rPr lang="en-US" altLang="zh-TW" dirty="0" err="1"/>
              <a:t>Bahdanau</a:t>
            </a:r>
            <a:r>
              <a:rPr lang="en-US" altLang="zh-TW" dirty="0"/>
              <a:t>, Cho &amp; </a:t>
            </a:r>
            <a:r>
              <a:rPr lang="en-US" altLang="zh-TW" dirty="0" err="1"/>
              <a:t>Bengio</a:t>
            </a:r>
            <a:r>
              <a:rPr lang="en-US" altLang="zh-TW" dirty="0"/>
              <a:t>, 2014).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Designed to improve </a:t>
            </a:r>
            <a:r>
              <a:rPr lang="en-US" altLang="zh-TW" b="1" dirty="0"/>
              <a:t>seq2seq RNNs</a:t>
            </a:r>
            <a:r>
              <a:rPr lang="en-US" altLang="zh-TW" dirty="0"/>
              <a:t> by allowing them to selectively focus on relevant parts of an input sequence.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Core Mechanism: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Given an input sequence </a:t>
            </a:r>
            <a:r>
              <a:rPr lang="en-US" altLang="zh-TW" b="1" dirty="0"/>
              <a:t>( x(1), x(2), … , x(T) )</a:t>
            </a:r>
            <a:r>
              <a:rPr lang="en-US" altLang="zh-TW" dirty="0"/>
              <a:t>, the attention mechanism assigns a </a:t>
            </a:r>
            <a:r>
              <a:rPr lang="en-US" altLang="zh-TW" b="1" dirty="0"/>
              <a:t>weight</a:t>
            </a:r>
            <a:r>
              <a:rPr lang="en-US" altLang="zh-TW" dirty="0"/>
              <a:t> to each element </a:t>
            </a:r>
            <a:r>
              <a:rPr lang="en-US" altLang="zh-TW" b="1" dirty="0"/>
              <a:t>( x(</a:t>
            </a:r>
            <a:r>
              <a:rPr lang="en-US" altLang="zh-TW" b="1" dirty="0" err="1"/>
              <a:t>i</a:t>
            </a:r>
            <a:r>
              <a:rPr lang="en-US" altLang="zh-TW" b="1" dirty="0"/>
              <a:t>)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These </a:t>
            </a:r>
            <a:r>
              <a:rPr lang="en-US" altLang="zh-TW" b="1" dirty="0"/>
              <a:t>weights</a:t>
            </a:r>
            <a:r>
              <a:rPr lang="en-US" altLang="zh-TW" dirty="0"/>
              <a:t> determine the </a:t>
            </a:r>
            <a:r>
              <a:rPr lang="en-US" altLang="zh-TW" b="1" dirty="0"/>
              <a:t>importance of each token</a:t>
            </a:r>
            <a:r>
              <a:rPr lang="en-US" altLang="zh-TW" dirty="0"/>
              <a:t> when generating the output.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Words with </a:t>
            </a:r>
            <a:r>
              <a:rPr lang="en-US" altLang="zh-TW" b="1" dirty="0"/>
              <a:t>higher attention weights</a:t>
            </a:r>
            <a:r>
              <a:rPr lang="en-US" altLang="zh-TW" dirty="0"/>
              <a:t> contribute more to the model’s decision at that specific time step.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in Translation: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When generating the second output word in a sentence, attention dynamically selects </a:t>
            </a:r>
            <a:r>
              <a:rPr lang="en-US" altLang="zh-TW" b="1" dirty="0"/>
              <a:t>the most relevant words</a:t>
            </a:r>
            <a:r>
              <a:rPr lang="en-US" altLang="zh-TW" dirty="0"/>
              <a:t> from the input.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alignment process ensures that the translation remains </a:t>
            </a:r>
            <a:r>
              <a:rPr lang="en-US" altLang="zh-TW" b="1" dirty="0"/>
              <a:t>contextually accurate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6072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2FD646-3145-E1CE-A52A-4BF52D76D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8777853-4698-C9FA-894C-ED7A5E9E83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4679" y="1825625"/>
            <a:ext cx="5862641" cy="4351338"/>
          </a:xfrm>
        </p:spPr>
      </p:pic>
    </p:spTree>
    <p:extLst>
      <p:ext uri="{BB962C8B-B14F-4D97-AF65-F5344CB8AC3E}">
        <p14:creationId xmlns:p14="http://schemas.microsoft.com/office/powerpoint/2010/main" val="3070928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5DF8F3-2776-116E-0E3C-9C21A5B2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Processing the inputs using a bidirectional RNN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0DF77ED-D6A9-BB45-2D4B-3797AE300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Purpose of Bi-RNN (RNN #1 in the attention-based architecture):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Generates </a:t>
            </a:r>
            <a:r>
              <a:rPr lang="en-US" altLang="zh-TW" b="1" dirty="0"/>
              <a:t>context vectors</a:t>
            </a:r>
            <a:r>
              <a:rPr lang="en-US" altLang="zh-TW" dirty="0"/>
              <a:t> ( </a:t>
            </a:r>
            <a:r>
              <a:rPr lang="en-US" altLang="zh-TW" dirty="0" err="1"/>
              <a:t>c_i</a:t>
            </a:r>
            <a:r>
              <a:rPr lang="en-US" altLang="zh-TW" dirty="0"/>
              <a:t> ), which serve as </a:t>
            </a:r>
            <a:r>
              <a:rPr lang="en-US" altLang="zh-TW" b="1" dirty="0"/>
              <a:t>augmented input representations</a:t>
            </a:r>
            <a:r>
              <a:rPr lang="en-US" altLang="zh-TW" dirty="0"/>
              <a:t> incorporating global sequence information.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Bi-RNN Processing: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Reads the </a:t>
            </a:r>
            <a:r>
              <a:rPr lang="en-US" altLang="zh-TW" b="1" dirty="0"/>
              <a:t>input sequence twice</a:t>
            </a:r>
            <a:r>
              <a:rPr lang="en-US" altLang="zh-TW" dirty="0"/>
              <a:t>—once </a:t>
            </a:r>
            <a:r>
              <a:rPr lang="en-US" altLang="zh-TW" b="1" dirty="0"/>
              <a:t>forward</a:t>
            </a:r>
            <a:r>
              <a:rPr lang="en-US" altLang="zh-TW" dirty="0"/>
              <a:t> (left-to-right) and once </a:t>
            </a:r>
            <a:r>
              <a:rPr lang="en-US" altLang="zh-TW" b="1" dirty="0"/>
              <a:t>backward</a:t>
            </a:r>
            <a:r>
              <a:rPr lang="en-US" altLang="zh-TW" dirty="0"/>
              <a:t> (right-to-left).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capture dependencies that exist </a:t>
            </a:r>
            <a:r>
              <a:rPr lang="en-US" altLang="zh-TW" b="1" dirty="0"/>
              <a:t>both before and after</a:t>
            </a:r>
            <a:r>
              <a:rPr lang="en-US" altLang="zh-TW" dirty="0"/>
              <a:t> each word in a sentence.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Dual Hidden States: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token ( x(</a:t>
            </a:r>
            <a:r>
              <a:rPr lang="en-US" altLang="zh-TW" dirty="0" err="1"/>
              <a:t>i</a:t>
            </a:r>
            <a:r>
              <a:rPr lang="en-US" altLang="zh-TW" dirty="0"/>
              <a:t>) ) has two hidden states: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( </a:t>
            </a:r>
            <a:r>
              <a:rPr lang="en-US" altLang="zh-TW" b="1" dirty="0" err="1"/>
              <a:t>h_F</a:t>
            </a:r>
            <a:r>
              <a:rPr lang="en-US" altLang="zh-TW" b="1" dirty="0"/>
              <a:t>(</a:t>
            </a:r>
            <a:r>
              <a:rPr lang="en-US" altLang="zh-TW" b="1" dirty="0" err="1"/>
              <a:t>i</a:t>
            </a:r>
            <a:r>
              <a:rPr lang="en-US" altLang="zh-TW" b="1" dirty="0"/>
              <a:t>) )</a:t>
            </a:r>
            <a:r>
              <a:rPr lang="en-US" altLang="zh-TW" dirty="0"/>
              <a:t> → Forward pass hidden state.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( </a:t>
            </a:r>
            <a:r>
              <a:rPr lang="en-US" altLang="zh-TW" b="1" dirty="0" err="1"/>
              <a:t>h_B</a:t>
            </a:r>
            <a:r>
              <a:rPr lang="en-US" altLang="zh-TW" b="1" dirty="0"/>
              <a:t>(</a:t>
            </a:r>
            <a:r>
              <a:rPr lang="en-US" altLang="zh-TW" b="1" dirty="0" err="1"/>
              <a:t>i</a:t>
            </a:r>
            <a:r>
              <a:rPr lang="en-US" altLang="zh-TW" b="1" dirty="0"/>
              <a:t>) )</a:t>
            </a:r>
            <a:r>
              <a:rPr lang="en-US" altLang="zh-TW" dirty="0"/>
              <a:t> → Backward pass hidden state.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These are </a:t>
            </a:r>
            <a:r>
              <a:rPr lang="en-US" altLang="zh-TW" b="1" dirty="0"/>
              <a:t>concatenated</a:t>
            </a:r>
            <a:r>
              <a:rPr lang="en-US" altLang="zh-TW" dirty="0"/>
              <a:t> to form a </a:t>
            </a:r>
            <a:r>
              <a:rPr lang="en-US" altLang="zh-TW" b="1" dirty="0"/>
              <a:t>richer representation</a:t>
            </a:r>
            <a:r>
              <a:rPr lang="en-US" altLang="zh-TW" dirty="0"/>
              <a:t> of the word.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of Dimensionality: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each direction’s hidden state has </a:t>
            </a:r>
            <a:r>
              <a:rPr lang="en-US" altLang="zh-TW" b="1" dirty="0"/>
              <a:t>128 dimensions</a:t>
            </a:r>
            <a:r>
              <a:rPr lang="en-US" altLang="zh-TW" dirty="0"/>
              <a:t>, the concatenated hidden state </a:t>
            </a:r>
            <a:r>
              <a:rPr lang="en-US" altLang="zh-TW" b="1" dirty="0"/>
              <a:t>( h(</a:t>
            </a:r>
            <a:r>
              <a:rPr lang="en-US" altLang="zh-TW" b="1" dirty="0" err="1"/>
              <a:t>i</a:t>
            </a:r>
            <a:r>
              <a:rPr lang="en-US" altLang="zh-TW" b="1" dirty="0"/>
              <a:t>) )</a:t>
            </a:r>
            <a:r>
              <a:rPr lang="en-US" altLang="zh-TW" dirty="0"/>
              <a:t> will have </a:t>
            </a:r>
            <a:r>
              <a:rPr lang="en-US" altLang="zh-TW" b="1" dirty="0"/>
              <a:t>256 dimensions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This enhanced representation acts as an </a:t>
            </a:r>
            <a:r>
              <a:rPr lang="en-US" altLang="zh-TW" b="1" dirty="0"/>
              <a:t>annotation</a:t>
            </a:r>
            <a:r>
              <a:rPr lang="en-US" altLang="zh-TW" dirty="0"/>
              <a:t> for each word, providing </a:t>
            </a:r>
            <a:r>
              <a:rPr lang="en-US" altLang="zh-TW" b="1" dirty="0"/>
              <a:t>context from both past and future</a:t>
            </a:r>
            <a:r>
              <a:rPr lang="en-US" altLang="zh-TW" dirty="0"/>
              <a:t> words.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4666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826E08-55A4-43B8-13B2-926E57483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Generating outputs from context vectors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9BFC88C-9F54-D4A7-DF50-89A04C56D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Context Vector Computation</a:t>
            </a:r>
          </a:p>
          <a:p>
            <a:pPr lvl="1"/>
            <a:r>
              <a:rPr lang="en-US" altLang="zh-TW" dirty="0"/>
              <a:t>Each </a:t>
            </a:r>
            <a:r>
              <a:rPr lang="en-US" altLang="zh-TW" b="1" dirty="0"/>
              <a:t>context vector</a:t>
            </a:r>
            <a:r>
              <a:rPr lang="en-US" altLang="zh-TW" dirty="0"/>
              <a:t> ( </a:t>
            </a:r>
            <a:r>
              <a:rPr lang="en-US" altLang="zh-TW" dirty="0" err="1"/>
              <a:t>c_i</a:t>
            </a:r>
            <a:r>
              <a:rPr lang="en-US" altLang="zh-TW" dirty="0"/>
              <a:t> ) is a </a:t>
            </a:r>
            <a:r>
              <a:rPr lang="en-US" altLang="zh-TW" b="1" dirty="0"/>
              <a:t>weighted sum</a:t>
            </a:r>
            <a:r>
              <a:rPr lang="en-US" altLang="zh-TW" dirty="0"/>
              <a:t> of the hidden states from RNN #1:</a:t>
            </a:r>
            <a:br>
              <a:rPr lang="en-US" altLang="zh-TW" dirty="0"/>
            </a:br>
            <a:r>
              <a:rPr lang="en-US" altLang="zh-TW" dirty="0"/>
              <a:t>[ </a:t>
            </a:r>
            <a:r>
              <a:rPr lang="en-US" altLang="zh-TW" dirty="0" err="1"/>
              <a:t>c_i</a:t>
            </a:r>
            <a:r>
              <a:rPr lang="en-US" altLang="zh-TW" dirty="0"/>
              <a:t> = \sum_{j=1}^{T} \alpha_{</a:t>
            </a:r>
            <a:r>
              <a:rPr lang="en-US" altLang="zh-TW" dirty="0" err="1"/>
              <a:t>ij</a:t>
            </a:r>
            <a:r>
              <a:rPr lang="en-US" altLang="zh-TW" dirty="0"/>
              <a:t>} h(j) ]</a:t>
            </a:r>
          </a:p>
          <a:p>
            <a:pPr lvl="1"/>
            <a:r>
              <a:rPr lang="en-US" altLang="zh-TW" b="1" dirty="0"/>
              <a:t>( \alpha_{</a:t>
            </a:r>
            <a:r>
              <a:rPr lang="en-US" altLang="zh-TW" b="1" dirty="0" err="1"/>
              <a:t>ij</a:t>
            </a:r>
            <a:r>
              <a:rPr lang="en-US" altLang="zh-TW" b="1" dirty="0"/>
              <a:t>} )</a:t>
            </a:r>
            <a:r>
              <a:rPr lang="en-US" altLang="zh-TW" dirty="0"/>
              <a:t>: Attention weights determining how much focus is placed on each input token ( x(j) ) when generating output ( y(</a:t>
            </a:r>
            <a:r>
              <a:rPr lang="en-US" altLang="zh-TW" dirty="0" err="1"/>
              <a:t>i</a:t>
            </a:r>
            <a:r>
              <a:rPr lang="en-US" altLang="zh-TW" dirty="0"/>
              <a:t>) ).</a:t>
            </a:r>
          </a:p>
          <a:p>
            <a:pPr lvl="1"/>
            <a:r>
              <a:rPr lang="en-US" altLang="zh-TW" dirty="0"/>
              <a:t>Each </a:t>
            </a:r>
            <a:r>
              <a:rPr lang="en-US" altLang="zh-TW" b="1" dirty="0"/>
              <a:t>( x(</a:t>
            </a:r>
            <a:r>
              <a:rPr lang="en-US" altLang="zh-TW" b="1" dirty="0" err="1"/>
              <a:t>i</a:t>
            </a:r>
            <a:r>
              <a:rPr lang="en-US" altLang="zh-TW" b="1" dirty="0"/>
              <a:t>) )</a:t>
            </a:r>
            <a:r>
              <a:rPr lang="en-US" altLang="zh-TW" dirty="0"/>
              <a:t> has its own unique set of </a:t>
            </a:r>
            <a:r>
              <a:rPr lang="en-US" altLang="zh-TW" b="1" dirty="0"/>
              <a:t>attention weights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RNN #2: Generating the Outputs</a:t>
            </a:r>
          </a:p>
          <a:p>
            <a:pPr lvl="1"/>
            <a:r>
              <a:rPr lang="en-US" altLang="zh-TW" dirty="0"/>
              <a:t>Works similarly to a </a:t>
            </a:r>
            <a:r>
              <a:rPr lang="en-US" altLang="zh-TW" b="1" dirty="0"/>
              <a:t>vanilla RNN</a:t>
            </a:r>
            <a:r>
              <a:rPr lang="en-US" altLang="zh-TW" dirty="0"/>
              <a:t>, but it incorporates the </a:t>
            </a:r>
            <a:r>
              <a:rPr lang="en-US" altLang="zh-TW" b="1" dirty="0"/>
              <a:t>context vector</a:t>
            </a:r>
            <a:r>
              <a:rPr lang="en-US" altLang="zh-TW" dirty="0"/>
              <a:t> ( </a:t>
            </a:r>
            <a:r>
              <a:rPr lang="en-US" altLang="zh-TW" dirty="0" err="1"/>
              <a:t>c_i</a:t>
            </a:r>
            <a:r>
              <a:rPr lang="en-US" altLang="zh-TW" dirty="0"/>
              <a:t> ) at every step.</a:t>
            </a:r>
          </a:p>
          <a:p>
            <a:pPr lvl="1"/>
            <a:r>
              <a:rPr lang="en-US" altLang="zh-TW" dirty="0"/>
              <a:t>The hidden state ( s(</a:t>
            </a:r>
            <a:r>
              <a:rPr lang="en-US" altLang="zh-TW" dirty="0" err="1"/>
              <a:t>i</a:t>
            </a:r>
            <a:r>
              <a:rPr lang="en-US" altLang="zh-TW" dirty="0"/>
              <a:t>) ) at time step ( </a:t>
            </a:r>
            <a:r>
              <a:rPr lang="en-US" altLang="zh-TW" dirty="0" err="1"/>
              <a:t>i</a:t>
            </a:r>
            <a:r>
              <a:rPr lang="en-US" altLang="zh-TW" dirty="0"/>
              <a:t> ) is updated based on: </a:t>
            </a:r>
          </a:p>
          <a:p>
            <a:pPr marL="1200150" lvl="2" indent="-285750"/>
            <a:r>
              <a:rPr lang="en-US" altLang="zh-TW" b="1" dirty="0"/>
              <a:t>Previous hidden state</a:t>
            </a:r>
            <a:r>
              <a:rPr lang="en-US" altLang="zh-TW" dirty="0"/>
              <a:t> ( s(i-1) ).</a:t>
            </a:r>
          </a:p>
          <a:p>
            <a:pPr marL="1200150" lvl="2" indent="-285750"/>
            <a:r>
              <a:rPr lang="en-US" altLang="zh-TW" b="1" dirty="0"/>
              <a:t>Previous target word</a:t>
            </a:r>
            <a:r>
              <a:rPr lang="en-US" altLang="zh-TW" dirty="0"/>
              <a:t> ( y(i-1) ) (during training).</a:t>
            </a:r>
          </a:p>
          <a:p>
            <a:pPr marL="1200150" lvl="2" indent="-285750"/>
            <a:r>
              <a:rPr lang="en-US" altLang="zh-TW" b="1" dirty="0"/>
              <a:t>Context vector</a:t>
            </a:r>
            <a:r>
              <a:rPr lang="en-US" altLang="zh-TW" dirty="0"/>
              <a:t> ( c(</a:t>
            </a:r>
            <a:r>
              <a:rPr lang="en-US" altLang="zh-TW" dirty="0" err="1"/>
              <a:t>i</a:t>
            </a:r>
            <a:r>
              <a:rPr lang="en-US" altLang="zh-TW" dirty="0"/>
              <a:t>) ).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78175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4F9261-B2A1-BFF8-D3CF-CC4A13690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5199FC2-B46D-35FF-C1C6-7AA005BED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Training vs. Inference</a:t>
            </a:r>
          </a:p>
          <a:p>
            <a:pPr lvl="1"/>
            <a:r>
              <a:rPr lang="en-US" altLang="zh-TW" dirty="0"/>
              <a:t>During </a:t>
            </a:r>
            <a:r>
              <a:rPr lang="en-US" altLang="zh-TW" b="1" dirty="0"/>
              <a:t>training</a:t>
            </a:r>
            <a:r>
              <a:rPr lang="en-US" altLang="zh-TW" dirty="0"/>
              <a:t>, the model is fed the </a:t>
            </a:r>
            <a:r>
              <a:rPr lang="en-US" altLang="zh-TW" b="1" dirty="0"/>
              <a:t>true label</a:t>
            </a:r>
            <a:r>
              <a:rPr lang="en-US" altLang="zh-TW" dirty="0"/>
              <a:t> ( y(</a:t>
            </a:r>
            <a:r>
              <a:rPr lang="en-US" altLang="zh-TW" dirty="0" err="1"/>
              <a:t>i</a:t>
            </a:r>
            <a:r>
              <a:rPr lang="en-US" altLang="zh-TW" dirty="0"/>
              <a:t>) ) for accurate updates.</a:t>
            </a:r>
          </a:p>
          <a:p>
            <a:pPr lvl="1"/>
            <a:r>
              <a:rPr lang="en-US" altLang="zh-TW" dirty="0"/>
              <a:t>During </a:t>
            </a:r>
            <a:r>
              <a:rPr lang="en-US" altLang="zh-TW" b="1" dirty="0"/>
              <a:t>inference (prediction)</a:t>
            </a:r>
            <a:r>
              <a:rPr lang="en-US" altLang="zh-TW" dirty="0"/>
              <a:t>, the model uses its own </a:t>
            </a:r>
            <a:r>
              <a:rPr lang="en-US" altLang="zh-TW" b="1" dirty="0"/>
              <a:t>predicted output</a:t>
            </a:r>
            <a:r>
              <a:rPr lang="en-US" altLang="zh-TW" dirty="0"/>
              <a:t> ( o(</a:t>
            </a:r>
            <a:r>
              <a:rPr lang="en-US" altLang="zh-TW" dirty="0" err="1"/>
              <a:t>i</a:t>
            </a:r>
            <a:r>
              <a:rPr lang="en-US" altLang="zh-TW" dirty="0"/>
              <a:t>) ) instead.</a:t>
            </a:r>
          </a:p>
          <a:p>
            <a:r>
              <a:rPr lang="en-US" altLang="zh-TW" b="1" dirty="0"/>
              <a:t>Summary</a:t>
            </a:r>
          </a:p>
          <a:p>
            <a:pPr lvl="1"/>
            <a:r>
              <a:rPr lang="en-US" altLang="zh-TW" b="1" dirty="0"/>
              <a:t>RNN #1:</a:t>
            </a:r>
            <a:r>
              <a:rPr lang="en-US" altLang="zh-TW" dirty="0"/>
              <a:t> Computes </a:t>
            </a:r>
            <a:r>
              <a:rPr lang="en-US" altLang="zh-TW" b="1" dirty="0"/>
              <a:t>context vectors</a:t>
            </a:r>
            <a:r>
              <a:rPr lang="en-US" altLang="zh-TW" dirty="0"/>
              <a:t> using hidden states and attention weights.</a:t>
            </a:r>
          </a:p>
          <a:p>
            <a:pPr lvl="1"/>
            <a:r>
              <a:rPr lang="en-US" altLang="zh-TW" b="1" dirty="0"/>
              <a:t>RNN #2:</a:t>
            </a:r>
            <a:r>
              <a:rPr lang="en-US" altLang="zh-TW" dirty="0"/>
              <a:t> Uses these </a:t>
            </a:r>
            <a:r>
              <a:rPr lang="en-US" altLang="zh-TW" b="1" dirty="0"/>
              <a:t>context vectors</a:t>
            </a:r>
            <a:r>
              <a:rPr lang="en-US" altLang="zh-TW" dirty="0"/>
              <a:t> to dynamically generate the output sequence.</a:t>
            </a:r>
          </a:p>
          <a:p>
            <a:pPr lvl="1"/>
            <a:r>
              <a:rPr lang="en-US" altLang="zh-TW" dirty="0"/>
              <a:t>The next step is understanding </a:t>
            </a:r>
            <a:r>
              <a:rPr lang="en-US" altLang="zh-TW" b="1" dirty="0"/>
              <a:t>how attention weights ( \alpha_{</a:t>
            </a:r>
            <a:r>
              <a:rPr lang="en-US" altLang="zh-TW" b="1" dirty="0" err="1"/>
              <a:t>ij</a:t>
            </a:r>
            <a:r>
              <a:rPr lang="en-US" altLang="zh-TW" b="1" dirty="0"/>
              <a:t>} ) are computed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57137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8E04DD-8CBD-05A3-B958-9306D355C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Computing the attention weights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23485F5-E57A-202F-5146-5D9C56082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Attention Weight Computation</a:t>
            </a:r>
          </a:p>
          <a:p>
            <a:pPr lvl="1"/>
            <a:r>
              <a:rPr lang="en-US" altLang="zh-TW" b="1" dirty="0"/>
              <a:t>Pairwise Relationship:</a:t>
            </a:r>
            <a:r>
              <a:rPr lang="en-US" altLang="zh-TW" dirty="0"/>
              <a:t> Each attention weight </a:t>
            </a:r>
            <a:r>
              <a:rPr lang="en-US" altLang="zh-TW" b="1" dirty="0"/>
              <a:t>( \alpha_{</a:t>
            </a:r>
            <a:r>
              <a:rPr lang="en-US" altLang="zh-TW" b="1" dirty="0" err="1"/>
              <a:t>ij</a:t>
            </a:r>
            <a:r>
              <a:rPr lang="en-US" altLang="zh-TW" b="1" dirty="0"/>
              <a:t>} )</a:t>
            </a:r>
            <a:r>
              <a:rPr lang="en-US" altLang="zh-TW" dirty="0"/>
              <a:t> connects the </a:t>
            </a:r>
            <a:r>
              <a:rPr lang="en-US" altLang="zh-TW" b="1" dirty="0"/>
              <a:t>input token ( x(j) )</a:t>
            </a:r>
            <a:r>
              <a:rPr lang="en-US" altLang="zh-TW" dirty="0"/>
              <a:t> to the </a:t>
            </a:r>
            <a:r>
              <a:rPr lang="en-US" altLang="zh-TW" b="1" dirty="0"/>
              <a:t>output token ( y(</a:t>
            </a:r>
            <a:r>
              <a:rPr lang="en-US" altLang="zh-TW" b="1" dirty="0" err="1"/>
              <a:t>i</a:t>
            </a:r>
            <a:r>
              <a:rPr lang="en-US" altLang="zh-TW" b="1" dirty="0"/>
              <a:t>) 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Alignment Score:</a:t>
            </a:r>
            <a:endParaRPr lang="en-US" altLang="zh-TW" dirty="0"/>
          </a:p>
          <a:p>
            <a:pPr marL="1200150" lvl="2" indent="-285750"/>
            <a:r>
              <a:rPr lang="en-US" altLang="zh-TW" dirty="0"/>
              <a:t>Measures how well input ( x(j) ) matches output ( y(</a:t>
            </a:r>
            <a:r>
              <a:rPr lang="en-US" altLang="zh-TW" dirty="0" err="1"/>
              <a:t>i</a:t>
            </a:r>
            <a:r>
              <a:rPr lang="en-US" altLang="zh-TW" dirty="0"/>
              <a:t>) ).</a:t>
            </a:r>
          </a:p>
          <a:p>
            <a:pPr marL="1200150" lvl="2" indent="-285750"/>
            <a:r>
              <a:rPr lang="en-US" altLang="zh-TW" dirty="0"/>
              <a:t>Higher scores indicate stronger relevance.</a:t>
            </a:r>
          </a:p>
          <a:p>
            <a:pPr lvl="1"/>
            <a:r>
              <a:rPr lang="en-US" altLang="zh-TW" b="1" dirty="0" err="1"/>
              <a:t>Softmax</a:t>
            </a:r>
            <a:r>
              <a:rPr lang="en-US" altLang="zh-TW" b="1" dirty="0"/>
              <a:t> Normalization:</a:t>
            </a:r>
            <a:br>
              <a:rPr lang="en-US" altLang="zh-TW" dirty="0"/>
            </a:br>
            <a:r>
              <a:rPr lang="en-US" altLang="zh-TW" dirty="0"/>
              <a:t>[ \alpha_{</a:t>
            </a:r>
            <a:r>
              <a:rPr lang="en-US" altLang="zh-TW" dirty="0" err="1"/>
              <a:t>ij</a:t>
            </a:r>
            <a:r>
              <a:rPr lang="en-US" altLang="zh-TW" dirty="0"/>
              <a:t>} = \frac{\exp(e_{</a:t>
            </a:r>
            <a:r>
              <a:rPr lang="en-US" altLang="zh-TW" dirty="0" err="1"/>
              <a:t>ij</a:t>
            </a:r>
            <a:r>
              <a:rPr lang="en-US" altLang="zh-TW" dirty="0"/>
              <a:t>})}{\sum_{k=1}^{T} \exp(e_{</a:t>
            </a:r>
            <a:r>
              <a:rPr lang="en-US" altLang="zh-TW" dirty="0" err="1"/>
              <a:t>ik</a:t>
            </a:r>
            <a:r>
              <a:rPr lang="en-US" altLang="zh-TW" dirty="0"/>
              <a:t>})} ]</a:t>
            </a:r>
          </a:p>
          <a:p>
            <a:pPr marL="1200150" lvl="2" indent="-285750"/>
            <a:r>
              <a:rPr lang="en-US" altLang="zh-TW" dirty="0"/>
              <a:t>Converts raw alignment scores into normalized weights.</a:t>
            </a:r>
          </a:p>
          <a:p>
            <a:pPr marL="1200150" lvl="2" indent="-285750"/>
            <a:r>
              <a:rPr lang="en-US" altLang="zh-TW" dirty="0"/>
              <a:t>Ensures all attention weights sum to </a:t>
            </a:r>
            <a:r>
              <a:rPr lang="en-US" altLang="zh-TW" b="1" dirty="0"/>
              <a:t>1</a:t>
            </a:r>
            <a:r>
              <a:rPr lang="en-US" altLang="zh-TW" dirty="0"/>
              <a:t>, just like in </a:t>
            </a:r>
            <a:r>
              <a:rPr lang="en-US" altLang="zh-TW" b="1" dirty="0" err="1"/>
              <a:t>softmax</a:t>
            </a:r>
            <a:r>
              <a:rPr lang="en-US" altLang="zh-TW" b="1" dirty="0"/>
              <a:t> classification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2517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496D2F-B477-6820-FE0C-0FFEFC283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F62A5CE-604C-E35F-8A09-F277914D5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b="1" dirty="0"/>
              <a:t>Attention-Based RNN Structure</a:t>
            </a:r>
          </a:p>
          <a:p>
            <a:pPr lvl="1">
              <a:buFont typeface="+mj-lt"/>
              <a:buAutoNum type="arabicPeriod"/>
            </a:pPr>
            <a:r>
              <a:rPr lang="en-US" altLang="zh-TW" b="1" dirty="0"/>
              <a:t>Bidirectional RNN (RNN #1):</a:t>
            </a:r>
            <a:r>
              <a:rPr lang="en-US" altLang="zh-TW" dirty="0"/>
              <a:t> </a:t>
            </a:r>
          </a:p>
          <a:p>
            <a:pPr lvl="2"/>
            <a:r>
              <a:rPr lang="en-US" altLang="zh-TW" dirty="0"/>
              <a:t>Computes </a:t>
            </a:r>
            <a:r>
              <a:rPr lang="en-US" altLang="zh-TW" b="1" dirty="0"/>
              <a:t>context vectors</a:t>
            </a:r>
            <a:r>
              <a:rPr lang="en-US" altLang="zh-TW" dirty="0"/>
              <a:t> by merging forward &amp; backward annotations.</a:t>
            </a:r>
          </a:p>
          <a:p>
            <a:pPr lvl="1">
              <a:buFont typeface="+mj-lt"/>
              <a:buAutoNum type="arabicPeriod"/>
            </a:pPr>
            <a:r>
              <a:rPr lang="en-US" altLang="zh-TW" b="1" dirty="0"/>
              <a:t>Recurrent Decoder (RNN #2):</a:t>
            </a:r>
            <a:r>
              <a:rPr lang="en-US" altLang="zh-TW" dirty="0"/>
              <a:t> </a:t>
            </a:r>
          </a:p>
          <a:p>
            <a:pPr lvl="2"/>
            <a:r>
              <a:rPr lang="en-US" altLang="zh-TW" dirty="0"/>
              <a:t>Uses context vectors for generating the output sequence.</a:t>
            </a:r>
          </a:p>
          <a:p>
            <a:pPr lvl="1">
              <a:buFont typeface="+mj-lt"/>
              <a:buAutoNum type="arabicPeriod"/>
            </a:pPr>
            <a:r>
              <a:rPr lang="en-US" altLang="zh-TW" b="1" dirty="0"/>
              <a:t>Attention Computation:</a:t>
            </a:r>
            <a:r>
              <a:rPr lang="en-US" altLang="zh-TW" dirty="0"/>
              <a:t> </a:t>
            </a:r>
          </a:p>
          <a:p>
            <a:pPr lvl="2"/>
            <a:r>
              <a:rPr lang="en-US" altLang="zh-TW" dirty="0"/>
              <a:t>Determines </a:t>
            </a:r>
            <a:r>
              <a:rPr lang="en-US" altLang="zh-TW" b="1" dirty="0"/>
              <a:t>which input tokens matter most</a:t>
            </a:r>
            <a:r>
              <a:rPr lang="en-US" altLang="zh-TW" dirty="0"/>
              <a:t> during decoding.</a:t>
            </a:r>
          </a:p>
          <a:p>
            <a:r>
              <a:rPr lang="en-US" altLang="zh-TW" b="1" dirty="0"/>
              <a:t>Moving to Transformers</a:t>
            </a:r>
          </a:p>
          <a:p>
            <a:pPr lvl="1"/>
            <a:r>
              <a:rPr lang="en-US" altLang="zh-TW" dirty="0"/>
              <a:t>Unlike attention-based RNNs, </a:t>
            </a:r>
            <a:r>
              <a:rPr lang="en-US" altLang="zh-TW" b="1" dirty="0"/>
              <a:t>Transformers</a:t>
            </a:r>
            <a:r>
              <a:rPr lang="en-US" altLang="zh-TW" dirty="0"/>
              <a:t> eliminate </a:t>
            </a:r>
            <a:r>
              <a:rPr lang="en-US" altLang="zh-TW" b="1" dirty="0"/>
              <a:t>recurrent connections</a:t>
            </a:r>
            <a:r>
              <a:rPr lang="en-US" altLang="zh-TW" dirty="0"/>
              <a:t> entirely.</a:t>
            </a:r>
          </a:p>
          <a:p>
            <a:pPr lvl="1"/>
            <a:r>
              <a:rPr lang="en-US" altLang="zh-TW" dirty="0"/>
              <a:t>They rely </a:t>
            </a:r>
            <a:r>
              <a:rPr lang="en-US" altLang="zh-TW" b="1" dirty="0"/>
              <a:t>only on self-attention</a:t>
            </a:r>
            <a:r>
              <a:rPr lang="en-US" altLang="zh-TW" dirty="0"/>
              <a:t>, enabling </a:t>
            </a:r>
            <a:r>
              <a:rPr lang="en-US" altLang="zh-TW" b="1" dirty="0"/>
              <a:t>parallel processing</a:t>
            </a:r>
            <a:r>
              <a:rPr lang="en-US" altLang="zh-TW" dirty="0"/>
              <a:t> of entire sequences.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70113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A647AD-51A3-42E6-A4A2-3ADD37C7B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Introducing the self-attention mechanism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135E717-4529-6CEB-FCC9-6D53ADEC2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b="1" dirty="0"/>
              <a:t>Transition from Attention in RNNs to Self-Attention in Transformers</a:t>
            </a:r>
          </a:p>
          <a:p>
            <a:pPr lvl="1"/>
            <a:r>
              <a:rPr lang="en-US" altLang="zh-TW" b="1" dirty="0"/>
              <a:t>Standard attention</a:t>
            </a:r>
            <a:r>
              <a:rPr lang="en-US" altLang="zh-TW" dirty="0"/>
              <a:t> (</a:t>
            </a:r>
            <a:r>
              <a:rPr lang="en-US" altLang="zh-TW" dirty="0" err="1"/>
              <a:t>Bahdanau’s</a:t>
            </a:r>
            <a:r>
              <a:rPr lang="en-US" altLang="zh-TW" dirty="0"/>
              <a:t> mechanism) connects </a:t>
            </a:r>
            <a:r>
              <a:rPr lang="en-US" altLang="zh-TW" b="1" dirty="0"/>
              <a:t>two different modules</a:t>
            </a:r>
            <a:r>
              <a:rPr lang="en-US" altLang="zh-TW" dirty="0"/>
              <a:t>—the </a:t>
            </a:r>
            <a:r>
              <a:rPr lang="en-US" altLang="zh-TW" b="1" dirty="0"/>
              <a:t>encoder and decoder</a:t>
            </a:r>
            <a:r>
              <a:rPr lang="en-US" altLang="zh-TW" dirty="0"/>
              <a:t> in RNN-based sequence models.</a:t>
            </a:r>
          </a:p>
          <a:p>
            <a:pPr lvl="1"/>
            <a:r>
              <a:rPr lang="en-US" altLang="zh-TW" b="1" dirty="0"/>
              <a:t>Self-attention</a:t>
            </a:r>
            <a:r>
              <a:rPr lang="en-US" altLang="zh-TW" dirty="0"/>
              <a:t> operates solely within the </a:t>
            </a:r>
            <a:r>
              <a:rPr lang="en-US" altLang="zh-TW" b="1" dirty="0"/>
              <a:t>input sequence</a:t>
            </a:r>
            <a:r>
              <a:rPr lang="en-US" altLang="zh-TW" dirty="0"/>
              <a:t>, focusing on relationships between </a:t>
            </a:r>
            <a:r>
              <a:rPr lang="en-US" altLang="zh-TW" b="1" dirty="0"/>
              <a:t>different elements of the input</a:t>
            </a:r>
            <a:r>
              <a:rPr lang="en-US" altLang="zh-TW" dirty="0"/>
              <a:t> instead of linking modules.</a:t>
            </a:r>
          </a:p>
          <a:p>
            <a:r>
              <a:rPr lang="en-US" altLang="zh-TW" b="1" dirty="0"/>
              <a:t>Why Self-Attention is Powerful</a:t>
            </a:r>
          </a:p>
          <a:p>
            <a:pPr lvl="1"/>
            <a:r>
              <a:rPr lang="en-US" altLang="zh-TW" b="1" dirty="0"/>
              <a:t>Captures dependencies across the entire input at once</a:t>
            </a:r>
            <a:r>
              <a:rPr lang="en-US" altLang="zh-TW" dirty="0"/>
              <a:t>, unlike RNNs that process data </a:t>
            </a:r>
            <a:r>
              <a:rPr lang="en-US" altLang="zh-TW" b="1" dirty="0"/>
              <a:t>sequentially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Allows </a:t>
            </a:r>
            <a:r>
              <a:rPr lang="en-US" altLang="zh-TW" b="1" dirty="0"/>
              <a:t>parallel computation</a:t>
            </a:r>
            <a:r>
              <a:rPr lang="en-US" altLang="zh-TW" dirty="0"/>
              <a:t>, eliminating the bottleneck of sequential updates in RNNs.</a:t>
            </a:r>
          </a:p>
          <a:p>
            <a:pPr lvl="1"/>
            <a:r>
              <a:rPr lang="en-US" altLang="zh-TW" dirty="0"/>
              <a:t>Essential for the </a:t>
            </a:r>
            <a:r>
              <a:rPr lang="en-US" altLang="zh-TW" b="1" dirty="0"/>
              <a:t>Transformer architecture</a:t>
            </a:r>
            <a:r>
              <a:rPr lang="en-US" altLang="zh-TW" dirty="0"/>
              <a:t>, which relies entirely on self-attention without recurrence.</a:t>
            </a:r>
          </a:p>
        </p:txBody>
      </p:sp>
    </p:spTree>
    <p:extLst>
      <p:ext uri="{BB962C8B-B14F-4D97-AF65-F5344CB8AC3E}">
        <p14:creationId xmlns:p14="http://schemas.microsoft.com/office/powerpoint/2010/main" val="2237888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1CBE68-E51B-3D06-EB54-88A34EA6A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AE29042-8FCC-262D-B94C-5CDF93168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Structure of This Section</a:t>
            </a:r>
          </a:p>
          <a:p>
            <a:pPr lvl="1">
              <a:buFont typeface="+mj-lt"/>
              <a:buAutoNum type="arabicPeriod"/>
            </a:pPr>
            <a:r>
              <a:rPr lang="en-US" altLang="zh-TW" b="1" dirty="0"/>
              <a:t>Basic Self-Attention Without Learnable Parameters:</a:t>
            </a:r>
            <a:endParaRPr lang="en-US" altLang="zh-TW" dirty="0"/>
          </a:p>
          <a:p>
            <a:pPr lvl="2"/>
            <a:r>
              <a:rPr lang="en-US" altLang="zh-TW" dirty="0"/>
              <a:t>Works as a </a:t>
            </a:r>
            <a:r>
              <a:rPr lang="en-US" altLang="zh-TW" b="1" dirty="0"/>
              <a:t>pre-processing step</a:t>
            </a:r>
            <a:r>
              <a:rPr lang="en-US" altLang="zh-TW" dirty="0"/>
              <a:t>, refining input representations.</a:t>
            </a:r>
          </a:p>
          <a:p>
            <a:pPr lvl="2"/>
            <a:r>
              <a:rPr lang="en-US" altLang="zh-TW" dirty="0"/>
              <a:t>Provides intuitive understanding before diving into more complex architectures.</a:t>
            </a:r>
          </a:p>
          <a:p>
            <a:pPr lvl="1">
              <a:buFont typeface="+mj-lt"/>
              <a:buAutoNum type="arabicPeriod"/>
            </a:pPr>
            <a:r>
              <a:rPr lang="en-US" altLang="zh-TW" b="1" dirty="0"/>
              <a:t>Self-Attention in Transformers (Learnable Parameters):</a:t>
            </a:r>
            <a:endParaRPr lang="en-US" altLang="zh-TW" dirty="0"/>
          </a:p>
          <a:p>
            <a:pPr lvl="2"/>
            <a:r>
              <a:rPr lang="en-US" altLang="zh-TW" dirty="0"/>
              <a:t>Enhances feature extraction through </a:t>
            </a:r>
            <a:r>
              <a:rPr lang="en-US" altLang="zh-TW" b="1" dirty="0"/>
              <a:t>trainable weight matrices</a:t>
            </a:r>
            <a:r>
              <a:rPr lang="en-US" altLang="zh-TW" dirty="0"/>
              <a:t>.</a:t>
            </a:r>
          </a:p>
          <a:p>
            <a:pPr lvl="2"/>
            <a:r>
              <a:rPr lang="en-US" altLang="zh-TW" dirty="0"/>
              <a:t>Forms the foundation of </a:t>
            </a:r>
            <a:r>
              <a:rPr lang="en-US" altLang="zh-TW" b="1" dirty="0"/>
              <a:t>multi-head attention</a:t>
            </a:r>
            <a:r>
              <a:rPr lang="en-US" altLang="zh-TW" dirty="0"/>
              <a:t> in Transformer models.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53922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Chapter 16: Transformers – Improving Natural Language Processing with Attention Mechanisms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Transition from RNNs to Transformers: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Transformers outperform traditional </a:t>
            </a:r>
            <a:r>
              <a:rPr lang="en-US" altLang="zh-TW" b="1" dirty="0"/>
              <a:t>seq2seq models</a:t>
            </a:r>
            <a:r>
              <a:rPr lang="en-US" altLang="zh-TW" dirty="0"/>
              <a:t> in various NLP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They have driven innovations in </a:t>
            </a:r>
            <a:r>
              <a:rPr lang="en-US" altLang="zh-TW" b="1" dirty="0"/>
              <a:t>language translation</a:t>
            </a:r>
            <a:r>
              <a:rPr lang="en-US" altLang="zh-TW" dirty="0"/>
              <a:t>, </a:t>
            </a:r>
            <a:r>
              <a:rPr lang="en-US" altLang="zh-TW" b="1" dirty="0"/>
              <a:t>biological sequence modeling</a:t>
            </a:r>
            <a:r>
              <a:rPr lang="en-US" altLang="zh-TW" dirty="0"/>
              <a:t>, and </a:t>
            </a:r>
            <a:r>
              <a:rPr lang="en-US" altLang="zh-TW" b="1" dirty="0"/>
              <a:t>AI-assisted coding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Topics Covered in This Chapter: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Enhancing RNNs with Attention Mechanisms:</a:t>
            </a:r>
            <a:r>
              <a:rPr lang="en-US" altLang="zh-TW" dirty="0"/>
              <a:t> Improves long-range dependencies.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Standalone Self-Attention:</a:t>
            </a:r>
            <a:r>
              <a:rPr lang="en-US" altLang="zh-TW" dirty="0"/>
              <a:t> Core concept enabling </a:t>
            </a:r>
            <a:r>
              <a:rPr lang="en-US" altLang="zh-TW" b="1" dirty="0"/>
              <a:t>parallel computation</a:t>
            </a:r>
            <a:r>
              <a:rPr lang="en-US" altLang="zh-TW" dirty="0"/>
              <a:t> over sequences.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Original Transformer Architecture:</a:t>
            </a:r>
            <a:r>
              <a:rPr lang="en-US" altLang="zh-TW" dirty="0"/>
              <a:t> Deep dive into </a:t>
            </a:r>
            <a:r>
              <a:rPr lang="en-US" altLang="zh-TW" b="1" dirty="0"/>
              <a:t>encoder-decoder</a:t>
            </a:r>
            <a:r>
              <a:rPr lang="en-US" altLang="zh-TW" dirty="0"/>
              <a:t> mechanisms.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Comparison of Large-Scale Transformer Models:</a:t>
            </a:r>
            <a:r>
              <a:rPr lang="en-US" altLang="zh-TW" dirty="0"/>
              <a:t> Understanding advancements beyond basic transformers.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Fine-Tuning BERT for Sentiment Classification:</a:t>
            </a:r>
            <a:r>
              <a:rPr lang="en-US" altLang="zh-TW" dirty="0"/>
              <a:t> Practical implementation in </a:t>
            </a:r>
            <a:r>
              <a:rPr lang="en-US" altLang="zh-TW" b="1" dirty="0" err="1"/>
              <a:t>PyTorch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1B44EF-59C9-6095-6895-0DF3FEDE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Starting with a basic form of self-attention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E893740-0CBD-38BC-62F1-E46AE1529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dirty="0"/>
              <a:t>Purpose of Self-</a:t>
            </a:r>
            <a:r>
              <a:rPr lang="en-US" altLang="zh-TW" dirty="0" err="1"/>
              <a:t>Attentio</a:t>
            </a:r>
            <a:endParaRPr lang="en-US" altLang="zh-TW" dirty="0"/>
          </a:p>
          <a:p>
            <a:pPr lvl="1"/>
            <a:r>
              <a:rPr lang="en-US" altLang="zh-TW" dirty="0"/>
              <a:t>Models </a:t>
            </a:r>
            <a:r>
              <a:rPr lang="en-US" altLang="zh-TW" b="1" dirty="0"/>
              <a:t>dependencies</a:t>
            </a:r>
            <a:r>
              <a:rPr lang="en-US" altLang="zh-TW" dirty="0"/>
              <a:t> between the </a:t>
            </a:r>
            <a:r>
              <a:rPr lang="en-US" altLang="zh-TW" b="1" dirty="0"/>
              <a:t>current input element </a:t>
            </a:r>
            <a:r>
              <a:rPr lang="en-US" altLang="zh-TW" dirty="0"/>
              <a:t>( x(</a:t>
            </a:r>
            <a:r>
              <a:rPr lang="en-US" altLang="zh-TW" dirty="0" err="1"/>
              <a:t>i</a:t>
            </a:r>
            <a:r>
              <a:rPr lang="en-US" altLang="zh-TW" dirty="0"/>
              <a:t>) ) and </a:t>
            </a:r>
            <a:r>
              <a:rPr lang="en-US" altLang="zh-TW" b="1" dirty="0"/>
              <a:t>all other elements</a:t>
            </a:r>
            <a:r>
              <a:rPr lang="en-US" altLang="zh-TW" dirty="0"/>
              <a:t> in the sequence.</a:t>
            </a:r>
          </a:p>
          <a:p>
            <a:pPr lvl="1"/>
            <a:r>
              <a:rPr lang="en-US" altLang="zh-TW" dirty="0"/>
              <a:t>Helps capture </a:t>
            </a:r>
            <a:r>
              <a:rPr lang="en-US" altLang="zh-TW" b="1" dirty="0"/>
              <a:t>global context</a:t>
            </a:r>
            <a:r>
              <a:rPr lang="en-US" altLang="zh-TW" dirty="0"/>
              <a:t>, allowing transformers to process input holistically.</a:t>
            </a:r>
          </a:p>
          <a:p>
            <a:r>
              <a:rPr lang="en-US" altLang="zh-TW" dirty="0"/>
              <a:t>Three Stages of Self-Attention Computation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dirty="0"/>
              <a:t>Computing Importance Weights:</a:t>
            </a:r>
          </a:p>
          <a:p>
            <a:pPr lvl="2"/>
            <a:r>
              <a:rPr lang="en-US" altLang="zh-TW" dirty="0"/>
              <a:t>Determines how relevant each input element is to another.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dirty="0"/>
              <a:t>Normalizing Weights with </a:t>
            </a:r>
            <a:r>
              <a:rPr lang="en-US" altLang="zh-TW" dirty="0" err="1"/>
              <a:t>Softmax</a:t>
            </a:r>
            <a:r>
              <a:rPr lang="en-US" altLang="zh-TW" dirty="0"/>
              <a:t>:</a:t>
            </a:r>
          </a:p>
          <a:p>
            <a:pPr lvl="2"/>
            <a:r>
              <a:rPr lang="en-US" altLang="zh-TW" dirty="0"/>
              <a:t>Converts raw scores into probabilities, ensuring weights sum to 1.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dirty="0"/>
              <a:t>Computing Attention Values:</a:t>
            </a:r>
          </a:p>
          <a:p>
            <a:pPr lvl="2"/>
            <a:r>
              <a:rPr lang="en-US" altLang="zh-TW" dirty="0"/>
              <a:t>Uses normalized weights to </a:t>
            </a:r>
            <a:r>
              <a:rPr lang="en-US" altLang="zh-TW" b="1" dirty="0"/>
              <a:t>weight the input sequence elements</a:t>
            </a:r>
            <a:r>
              <a:rPr lang="en-US" altLang="zh-TW" dirty="0"/>
              <a:t>, forming </a:t>
            </a:r>
            <a:r>
              <a:rPr lang="en-US" altLang="zh-TW" b="1" dirty="0"/>
              <a:t>context-aware embeddings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1247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EE97B1-63FF-7D3B-80F5-9D89C6633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023B4EE-7B5E-A432-5517-856DB8FCA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Mathematical Representation</a:t>
            </a:r>
          </a:p>
          <a:p>
            <a:pPr lvl="1"/>
            <a:r>
              <a:rPr lang="en-US" altLang="zh-TW" dirty="0"/>
              <a:t>- Self-attention output at position \( </a:t>
            </a:r>
            <a:r>
              <a:rPr lang="en-US" altLang="zh-TW" dirty="0" err="1"/>
              <a:t>i</a:t>
            </a:r>
            <a:r>
              <a:rPr lang="en-US" altLang="zh-TW" dirty="0"/>
              <a:t> \) is a **weighted sum** of input embeddings:</a:t>
            </a:r>
            <a:r>
              <a:rPr lang="zh-TW" altLang="en-US" dirty="0"/>
              <a:t> </a:t>
            </a:r>
            <a:r>
              <a:rPr lang="en-US" altLang="zh-TW" dirty="0"/>
              <a:t>\[ z(</a:t>
            </a:r>
            <a:r>
              <a:rPr lang="en-US" altLang="zh-TW" dirty="0" err="1"/>
              <a:t>i</a:t>
            </a:r>
            <a:r>
              <a:rPr lang="en-US" altLang="zh-TW" dirty="0"/>
              <a:t>) = \sum_{j=1}^{T} \alpha_{</a:t>
            </a:r>
            <a:r>
              <a:rPr lang="en-US" altLang="zh-TW" dirty="0" err="1"/>
              <a:t>ij</a:t>
            </a:r>
            <a:r>
              <a:rPr lang="en-US" altLang="zh-TW" dirty="0"/>
              <a:t>} x(j)  \]</a:t>
            </a:r>
          </a:p>
          <a:p>
            <a:pPr lvl="2"/>
            <a:r>
              <a:rPr lang="en-US" altLang="zh-TW" dirty="0"/>
              <a:t> \( \alpha_{</a:t>
            </a:r>
            <a:r>
              <a:rPr lang="en-US" altLang="zh-TW" dirty="0" err="1"/>
              <a:t>ij</a:t>
            </a:r>
            <a:r>
              <a:rPr lang="en-US" altLang="zh-TW" dirty="0"/>
              <a:t>} \)**: Attention weight between **input \( x(</a:t>
            </a:r>
            <a:r>
              <a:rPr lang="en-US" altLang="zh-TW" dirty="0" err="1"/>
              <a:t>i</a:t>
            </a:r>
            <a:r>
              <a:rPr lang="en-US" altLang="zh-TW" dirty="0"/>
              <a:t>) \)** and **input \( x(j) \)**.</a:t>
            </a:r>
          </a:p>
          <a:p>
            <a:pPr lvl="2"/>
            <a:r>
              <a:rPr lang="en-US" altLang="zh-TW" dirty="0"/>
              <a:t>**Captures contextual relevance**, enriching each word’s representation.</a:t>
            </a:r>
          </a:p>
          <a:p>
            <a:r>
              <a:rPr lang="en-US" altLang="zh-TW" dirty="0"/>
              <a:t>Computing Similarity Scores</a:t>
            </a:r>
          </a:p>
          <a:p>
            <a:pPr lvl="1"/>
            <a:r>
              <a:rPr lang="en-US" altLang="zh-TW" dirty="0"/>
              <a:t>First step: Compute **dot product** between input vectors \( x(</a:t>
            </a:r>
            <a:r>
              <a:rPr lang="en-US" altLang="zh-TW" dirty="0" err="1"/>
              <a:t>i</a:t>
            </a:r>
            <a:r>
              <a:rPr lang="en-US" altLang="zh-TW" dirty="0"/>
              <a:t>) \) and \( x(j) \):</a:t>
            </a:r>
            <a:r>
              <a:rPr lang="zh-TW" altLang="en-US" dirty="0"/>
              <a:t> </a:t>
            </a:r>
            <a:r>
              <a:rPr lang="en-US" altLang="zh-TW" dirty="0"/>
              <a:t>\[  \omega_{</a:t>
            </a:r>
            <a:r>
              <a:rPr lang="en-US" altLang="zh-TW" dirty="0" err="1"/>
              <a:t>ij</a:t>
            </a:r>
            <a:r>
              <a:rPr lang="en-US" altLang="zh-TW" dirty="0"/>
              <a:t>} = x(</a:t>
            </a:r>
            <a:r>
              <a:rPr lang="en-US" altLang="zh-TW" dirty="0" err="1"/>
              <a:t>i</a:t>
            </a:r>
            <a:r>
              <a:rPr lang="en-US" altLang="zh-TW" dirty="0"/>
              <a:t>)^T x(j)  \]</a:t>
            </a:r>
          </a:p>
          <a:p>
            <a:pPr lvl="1"/>
            <a:r>
              <a:rPr lang="en-US" altLang="zh-TW" dirty="0"/>
              <a:t>Determines **how similar two elements are**, forming the basis for attention.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67206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2AE71E7-A0A0-826F-6154-C4A82A188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BAB6422-5C07-C2C9-5C30-B130857170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90587"/>
            <a:ext cx="10515600" cy="3821414"/>
          </a:xfrm>
        </p:spPr>
      </p:pic>
    </p:spTree>
    <p:extLst>
      <p:ext uri="{BB962C8B-B14F-4D97-AF65-F5344CB8AC3E}">
        <p14:creationId xmlns:p14="http://schemas.microsoft.com/office/powerpoint/2010/main" val="39377046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3617D7-E12B-9A34-8297-2FB2CA881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3BD6D4C-B7BC-792E-D326-6DA1853F82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92090"/>
            <a:ext cx="10515600" cy="2418408"/>
          </a:xfrm>
        </p:spPr>
      </p:pic>
    </p:spTree>
    <p:extLst>
      <p:ext uri="{BB962C8B-B14F-4D97-AF65-F5344CB8AC3E}">
        <p14:creationId xmlns:p14="http://schemas.microsoft.com/office/powerpoint/2010/main" val="1871698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C410894-578A-13BF-C489-B6E3644E4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EF00515-B354-AB7F-0665-E2CDB51023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8797" y="1825625"/>
            <a:ext cx="8494406" cy="4351338"/>
          </a:xfrm>
        </p:spPr>
      </p:pic>
    </p:spTree>
    <p:extLst>
      <p:ext uri="{BB962C8B-B14F-4D97-AF65-F5344CB8AC3E}">
        <p14:creationId xmlns:p14="http://schemas.microsoft.com/office/powerpoint/2010/main" val="650397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58B46C-EFE8-3A87-6B0B-EE8F1E3C2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Parameterizing the self-attention mechanism: scaled dot-product attention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C11EF0F-B15D-6AC1-74A2-E2B88762A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Limitations of Basic Self-Attention</a:t>
            </a:r>
          </a:p>
          <a:p>
            <a:pPr lvl="1"/>
            <a:r>
              <a:rPr lang="en-US" altLang="zh-TW" dirty="0"/>
              <a:t>The previously discussed self-attention mechanism </a:t>
            </a:r>
            <a:r>
              <a:rPr lang="en-US" altLang="zh-TW" b="1" dirty="0"/>
              <a:t>did not involve learnable parameters</a:t>
            </a:r>
            <a:r>
              <a:rPr lang="en-US" altLang="zh-TW" dirty="0"/>
              <a:t>, making it </a:t>
            </a:r>
            <a:r>
              <a:rPr lang="en-US" altLang="zh-TW" b="1" dirty="0"/>
              <a:t>static</a:t>
            </a:r>
            <a:r>
              <a:rPr lang="en-US" altLang="zh-TW" dirty="0"/>
              <a:t> during training.</a:t>
            </a:r>
          </a:p>
          <a:p>
            <a:pPr lvl="1"/>
            <a:r>
              <a:rPr lang="en-US" altLang="zh-TW" dirty="0"/>
              <a:t>Without </a:t>
            </a:r>
            <a:r>
              <a:rPr lang="en-US" altLang="zh-TW" b="1" dirty="0"/>
              <a:t>trainable weights</a:t>
            </a:r>
            <a:r>
              <a:rPr lang="en-US" altLang="zh-TW" dirty="0"/>
              <a:t>, attention values </a:t>
            </a:r>
            <a:r>
              <a:rPr lang="en-US" altLang="zh-TW" b="1" dirty="0"/>
              <a:t>cannot be optimized</a:t>
            </a:r>
            <a:r>
              <a:rPr lang="en-US" altLang="zh-TW" dirty="0"/>
              <a:t> for specific tasks.</a:t>
            </a:r>
          </a:p>
          <a:p>
            <a:r>
              <a:rPr lang="en-US" altLang="zh-TW" b="1" dirty="0"/>
              <a:t>Introducing Learnable Parameters:</a:t>
            </a:r>
            <a:r>
              <a:rPr lang="zh-TW" altLang="en-US" b="1" dirty="0"/>
              <a:t> </a:t>
            </a:r>
            <a:r>
              <a:rPr lang="en-US" altLang="zh-TW" dirty="0"/>
              <a:t>To make self-attention </a:t>
            </a:r>
            <a:r>
              <a:rPr lang="en-US" altLang="zh-TW" b="1" dirty="0"/>
              <a:t>trainable</a:t>
            </a:r>
            <a:r>
              <a:rPr lang="en-US" altLang="zh-TW" dirty="0"/>
              <a:t>, we introduce three </a:t>
            </a:r>
            <a:r>
              <a:rPr lang="en-US" altLang="zh-TW" b="1" dirty="0"/>
              <a:t>learnable weight matrices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Query matrix (( </a:t>
            </a:r>
            <a:r>
              <a:rPr lang="en-US" altLang="zh-TW" b="1" dirty="0" err="1"/>
              <a:t>U_q</a:t>
            </a:r>
            <a:r>
              <a:rPr lang="en-US" altLang="zh-TW" b="1" dirty="0"/>
              <a:t> ))</a:t>
            </a:r>
            <a:r>
              <a:rPr lang="en-US" altLang="zh-TW" dirty="0"/>
              <a:t>: Projects input into </a:t>
            </a:r>
            <a:r>
              <a:rPr lang="en-US" altLang="zh-TW" b="1" dirty="0"/>
              <a:t>query representations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Key matrix (( </a:t>
            </a:r>
            <a:r>
              <a:rPr lang="en-US" altLang="zh-TW" b="1" dirty="0" err="1"/>
              <a:t>U_k</a:t>
            </a:r>
            <a:r>
              <a:rPr lang="en-US" altLang="zh-TW" b="1" dirty="0"/>
              <a:t> ))</a:t>
            </a:r>
            <a:r>
              <a:rPr lang="en-US" altLang="zh-TW" dirty="0"/>
              <a:t>: Projects input into </a:t>
            </a:r>
            <a:r>
              <a:rPr lang="en-US" altLang="zh-TW" b="1" dirty="0"/>
              <a:t>key representations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Value matrix (( </a:t>
            </a:r>
            <a:r>
              <a:rPr lang="en-US" altLang="zh-TW" b="1" dirty="0" err="1"/>
              <a:t>U_v</a:t>
            </a:r>
            <a:r>
              <a:rPr lang="en-US" altLang="zh-TW" b="1" dirty="0"/>
              <a:t> ))</a:t>
            </a:r>
            <a:r>
              <a:rPr lang="en-US" altLang="zh-TW" dirty="0"/>
              <a:t>: Projects input into </a:t>
            </a:r>
            <a:r>
              <a:rPr lang="en-US" altLang="zh-TW" b="1" dirty="0"/>
              <a:t>value representations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1141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90177F-8B66-E004-1C1D-5BD882523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B76997F-A87A-8B79-3E86-D72BACD9E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Each input vector ( x(</a:t>
            </a:r>
            <a:r>
              <a:rPr lang="en-US" altLang="zh-TW" dirty="0" err="1"/>
              <a:t>i</a:t>
            </a:r>
            <a:r>
              <a:rPr lang="en-US" altLang="zh-TW" dirty="0"/>
              <a:t>) ) is transformed via: [ Q = </a:t>
            </a:r>
            <a:r>
              <a:rPr lang="en-US" altLang="zh-TW" dirty="0" err="1"/>
              <a:t>U_q</a:t>
            </a:r>
            <a:r>
              <a:rPr lang="en-US" altLang="zh-TW" dirty="0"/>
              <a:t> X, \quad K = </a:t>
            </a:r>
            <a:r>
              <a:rPr lang="en-US" altLang="zh-TW" dirty="0" err="1"/>
              <a:t>U_k</a:t>
            </a:r>
            <a:r>
              <a:rPr lang="en-US" altLang="zh-TW" dirty="0"/>
              <a:t> X, \quad V = </a:t>
            </a:r>
            <a:r>
              <a:rPr lang="en-US" altLang="zh-TW" dirty="0" err="1"/>
              <a:t>U_v</a:t>
            </a:r>
            <a:r>
              <a:rPr lang="en-US" altLang="zh-TW" dirty="0"/>
              <a:t> X ] where </a:t>
            </a:r>
            <a:r>
              <a:rPr lang="en-US" altLang="zh-TW" b="1" dirty="0"/>
              <a:t>Q, K, and V</a:t>
            </a:r>
            <a:r>
              <a:rPr lang="en-US" altLang="zh-TW" dirty="0"/>
              <a:t> represent the query, key, and value sequences.</a:t>
            </a:r>
          </a:p>
          <a:p>
            <a:r>
              <a:rPr lang="en-US" altLang="zh-TW" b="1" dirty="0"/>
              <a:t>Computing Attention Scores</a:t>
            </a:r>
          </a:p>
          <a:p>
            <a:pPr lvl="1"/>
            <a:r>
              <a:rPr lang="en-US" altLang="zh-TW" dirty="0"/>
              <a:t>Instead of using raw dot products, we scale them for numerical stability: [ \omega_{</a:t>
            </a:r>
            <a:r>
              <a:rPr lang="en-US" altLang="zh-TW" dirty="0" err="1"/>
              <a:t>ij</a:t>
            </a:r>
            <a:r>
              <a:rPr lang="en-US" altLang="zh-TW" dirty="0"/>
              <a:t>} = \frac{</a:t>
            </a:r>
            <a:r>
              <a:rPr lang="en-US" altLang="zh-TW" dirty="0" err="1"/>
              <a:t>Q_i</a:t>
            </a:r>
            <a:r>
              <a:rPr lang="en-US" altLang="zh-TW" dirty="0"/>
              <a:t> </a:t>
            </a:r>
            <a:r>
              <a:rPr lang="en-US" altLang="zh-TW" dirty="0" err="1"/>
              <a:t>K_j^T</a:t>
            </a:r>
            <a:r>
              <a:rPr lang="en-US" altLang="zh-TW" dirty="0"/>
              <a:t>}{\sqrt{</a:t>
            </a:r>
            <a:r>
              <a:rPr lang="en-US" altLang="zh-TW" dirty="0" err="1"/>
              <a:t>d_k</a:t>
            </a:r>
            <a:r>
              <a:rPr lang="en-US" altLang="zh-TW" dirty="0"/>
              <a:t>}} ] where ( </a:t>
            </a:r>
            <a:r>
              <a:rPr lang="en-US" altLang="zh-TW" dirty="0" err="1"/>
              <a:t>d_k</a:t>
            </a:r>
            <a:r>
              <a:rPr lang="en-US" altLang="zh-TW" dirty="0"/>
              <a:t> ) is the dimensionality of the key vector, ensuring controlled variance in activation magnitudes.</a:t>
            </a:r>
          </a:p>
          <a:p>
            <a:r>
              <a:rPr lang="en-US" altLang="zh-TW" b="1" dirty="0" err="1"/>
              <a:t>Softmax</a:t>
            </a:r>
            <a:r>
              <a:rPr lang="en-US" altLang="zh-TW" b="1" dirty="0"/>
              <a:t> Normalization &amp; Output Computation</a:t>
            </a:r>
          </a:p>
          <a:p>
            <a:pPr lvl="1"/>
            <a:r>
              <a:rPr lang="en-US" altLang="zh-TW" dirty="0"/>
              <a:t>The scaled dot-products are passed through </a:t>
            </a:r>
            <a:r>
              <a:rPr lang="en-US" altLang="zh-TW" b="1" dirty="0" err="1"/>
              <a:t>softmax</a:t>
            </a:r>
            <a:r>
              <a:rPr lang="en-US" altLang="zh-TW" dirty="0"/>
              <a:t> to compute attention weights: [ \alpha_{</a:t>
            </a:r>
            <a:r>
              <a:rPr lang="en-US" altLang="zh-TW" dirty="0" err="1"/>
              <a:t>ij</a:t>
            </a:r>
            <a:r>
              <a:rPr lang="en-US" altLang="zh-TW" dirty="0"/>
              <a:t>} = \frac{\exp(\omega_{</a:t>
            </a:r>
            <a:r>
              <a:rPr lang="en-US" altLang="zh-TW" dirty="0" err="1"/>
              <a:t>ij</a:t>
            </a:r>
            <a:r>
              <a:rPr lang="en-US" altLang="zh-TW" dirty="0"/>
              <a:t>})}{\sum_{k=1}^{T} \exp(\omega_{</a:t>
            </a:r>
            <a:r>
              <a:rPr lang="en-US" altLang="zh-TW" dirty="0" err="1"/>
              <a:t>ik</a:t>
            </a:r>
            <a:r>
              <a:rPr lang="en-US" altLang="zh-TW" dirty="0"/>
              <a:t>})} ]</a:t>
            </a:r>
          </a:p>
          <a:p>
            <a:pPr lvl="1"/>
            <a:r>
              <a:rPr lang="en-US" altLang="zh-TW" dirty="0"/>
              <a:t>The final </a:t>
            </a:r>
            <a:r>
              <a:rPr lang="en-US" altLang="zh-TW" b="1" dirty="0"/>
              <a:t>contextualized output</a:t>
            </a:r>
            <a:r>
              <a:rPr lang="en-US" altLang="zh-TW" dirty="0"/>
              <a:t> is computed as: [ z(</a:t>
            </a:r>
            <a:r>
              <a:rPr lang="en-US" altLang="zh-TW" dirty="0" err="1"/>
              <a:t>i</a:t>
            </a:r>
            <a:r>
              <a:rPr lang="en-US" altLang="zh-TW" dirty="0"/>
              <a:t>) = \sum_{j=1}^{T} \alpha_{</a:t>
            </a:r>
            <a:r>
              <a:rPr lang="en-US" altLang="zh-TW" dirty="0" err="1"/>
              <a:t>ij</a:t>
            </a:r>
            <a:r>
              <a:rPr lang="en-US" altLang="zh-TW" dirty="0"/>
              <a:t>} </a:t>
            </a:r>
            <a:r>
              <a:rPr lang="en-US" altLang="zh-TW" dirty="0" err="1"/>
              <a:t>V_j</a:t>
            </a:r>
            <a:r>
              <a:rPr lang="en-US" altLang="zh-TW" dirty="0"/>
              <a:t> ]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43471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E351E0-A801-53B8-7F6D-B3CA9525C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0812119-C7E4-FF75-89F5-1E764FA169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4785" y="3310635"/>
            <a:ext cx="5582429" cy="1381318"/>
          </a:xfrm>
        </p:spPr>
      </p:pic>
    </p:spTree>
    <p:extLst>
      <p:ext uri="{BB962C8B-B14F-4D97-AF65-F5344CB8AC3E}">
        <p14:creationId xmlns:p14="http://schemas.microsoft.com/office/powerpoint/2010/main" val="20332297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B1FA4A-6042-9908-596F-1051CAD84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3C4351D-8DC9-AF6D-B6DF-F90A7FACE3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7897" y="1825625"/>
            <a:ext cx="6736205" cy="4351338"/>
          </a:xfrm>
        </p:spPr>
      </p:pic>
    </p:spTree>
    <p:extLst>
      <p:ext uri="{BB962C8B-B14F-4D97-AF65-F5344CB8AC3E}">
        <p14:creationId xmlns:p14="http://schemas.microsoft.com/office/powerpoint/2010/main" val="37258035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97B223B-2BB4-F7E7-AF42-05A32A7A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69C16F6-F9E6-BF6C-0D68-B77879516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Self_Attention.ipynb</a:t>
            </a:r>
            <a:endParaRPr lang="en-US" altLang="zh-TW" dirty="0"/>
          </a:p>
          <a:p>
            <a:r>
              <a:rPr lang="en-US" altLang="zh-TW" dirty="0"/>
              <a:t>self_attention.py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886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991DA1-EF40-E625-93AF-57D886304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Adding an attention mechanism to RNNs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0BEF2A9-E44B-37E6-E4AB-A74D1724E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 in RNNs: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Standard </a:t>
            </a:r>
            <a:r>
              <a:rPr lang="en-US" altLang="zh-TW" b="1" dirty="0"/>
              <a:t>seq2seq models</a:t>
            </a:r>
            <a:r>
              <a:rPr lang="en-US" altLang="zh-TW" dirty="0"/>
              <a:t> struggle with </a:t>
            </a:r>
            <a:r>
              <a:rPr lang="en-US" altLang="zh-TW" b="1" dirty="0"/>
              <a:t>long-range dependencies</a:t>
            </a:r>
            <a:r>
              <a:rPr lang="en-US" altLang="zh-TW" dirty="0"/>
              <a:t>—the farther an input is from the output, the harder it is to retain relevant information.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This issue particularly affects </a:t>
            </a:r>
            <a:r>
              <a:rPr lang="en-US" altLang="zh-TW" b="1" dirty="0"/>
              <a:t>translation tasks</a:t>
            </a:r>
            <a:r>
              <a:rPr lang="en-US" altLang="zh-TW" dirty="0"/>
              <a:t>, where meaning can depend on words from much earlier in the sequence.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Introduction of Attention Mechanism: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Developed to </a:t>
            </a:r>
            <a:r>
              <a:rPr lang="en-US" altLang="zh-TW" b="1" dirty="0"/>
              <a:t>dynamically focus</a:t>
            </a:r>
            <a:r>
              <a:rPr lang="en-US" altLang="zh-TW" dirty="0"/>
              <a:t> on relevant parts of the input while decoding.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Instead of relying solely on the final hidden state, attention allows the model to </a:t>
            </a:r>
            <a:r>
              <a:rPr lang="en-US" altLang="zh-TW" b="1" dirty="0"/>
              <a:t>weight different input tokens</a:t>
            </a:r>
            <a:r>
              <a:rPr lang="en-US" altLang="zh-TW" dirty="0"/>
              <a:t> based on their importance to the current prediction.</a:t>
            </a:r>
          </a:p>
        </p:txBody>
      </p:sp>
    </p:spTree>
    <p:extLst>
      <p:ext uri="{BB962C8B-B14F-4D97-AF65-F5344CB8AC3E}">
        <p14:creationId xmlns:p14="http://schemas.microsoft.com/office/powerpoint/2010/main" val="17358772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31CA00-0ECC-59A3-5713-C34FEC6BB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Attention is all we need: introducing the original transformer architecture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49BE67B-DE8F-185F-B389-4CBF42CDF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Origins:</a:t>
            </a:r>
            <a:r>
              <a:rPr lang="en-US" altLang="zh-TW" dirty="0"/>
              <a:t> The transformer architecture evolved from attention mechanisms initially used in RNNs to improve text generation for long sentences.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Breakthrough:</a:t>
            </a:r>
            <a:r>
              <a:rPr lang="en-US" altLang="zh-TW" dirty="0"/>
              <a:t> Researchers found attention-based models performed better without recurrent layers, leading to the transformer’s development.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Paper:</a:t>
            </a:r>
            <a:r>
              <a:rPr lang="en-US" altLang="zh-TW" dirty="0"/>
              <a:t> Introduced in the </a:t>
            </a:r>
            <a:r>
              <a:rPr lang="en-US" altLang="zh-TW" dirty="0" err="1"/>
              <a:t>NeurIPS</a:t>
            </a:r>
            <a:r>
              <a:rPr lang="en-US" altLang="zh-TW" dirty="0"/>
              <a:t> 2017 paper </a:t>
            </a:r>
            <a:r>
              <a:rPr lang="en-US" altLang="zh-TW" i="1" dirty="0"/>
              <a:t>Attention Is All You Need</a:t>
            </a:r>
            <a:r>
              <a:rPr lang="en-US" altLang="zh-TW" dirty="0"/>
              <a:t> by Vaswani et al. (</a:t>
            </a:r>
            <a:r>
              <a:rPr lang="en-US" altLang="zh-TW" dirty="0">
                <a:hlinkClick r:id="rId2"/>
              </a:rPr>
              <a:t>link</a:t>
            </a:r>
            <a:r>
              <a:rPr lang="en-US" altLang="zh-TW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Core Mechanism:</a:t>
            </a:r>
            <a:r>
              <a:rPr lang="en-US" altLang="zh-TW" dirty="0"/>
              <a:t> Self-attention enables transformers to capture long-range dependencies, improving NLP understanding.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Applications:</a:t>
            </a:r>
            <a:r>
              <a:rPr lang="en-US" altLang="zh-TW" dirty="0"/>
              <a:t> Initially designed for translation, later adapted for parsing, text generation, and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Influence:</a:t>
            </a:r>
            <a:r>
              <a:rPr lang="en-US" altLang="zh-TW" dirty="0"/>
              <a:t> Led to modern models like BERT and GPT, which expanded its capabilities.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Architecture:</a:t>
            </a:r>
            <a:r>
              <a:rPr lang="en-US" altLang="zh-TW" dirty="0"/>
              <a:t> Consists of </a:t>
            </a:r>
            <a:r>
              <a:rPr lang="en-US" altLang="zh-TW" b="1" dirty="0"/>
              <a:t>encoder</a:t>
            </a:r>
            <a:r>
              <a:rPr lang="en-US" altLang="zh-TW" dirty="0"/>
              <a:t> (multi-head self-attention for input embeddings) and </a:t>
            </a:r>
            <a:r>
              <a:rPr lang="en-US" altLang="zh-TW" b="1" dirty="0"/>
              <a:t>decoder</a:t>
            </a:r>
            <a:r>
              <a:rPr lang="en-US" altLang="zh-TW" dirty="0"/>
              <a:t> (masked self-attention for sequence generation).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137969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AAED42B-3E00-6E6A-08C9-4C22B4C8F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8DA68E7-5B53-4FBD-1BC1-3570C2473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9217" y="1825625"/>
            <a:ext cx="3373566" cy="4351338"/>
          </a:xfrm>
        </p:spPr>
      </p:pic>
    </p:spTree>
    <p:extLst>
      <p:ext uri="{BB962C8B-B14F-4D97-AF65-F5344CB8AC3E}">
        <p14:creationId xmlns:p14="http://schemas.microsoft.com/office/powerpoint/2010/main" val="6691803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DBDFFB-E752-184A-4A66-F616EF205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Encoding context embeddings via multi-head attention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AFFB5B8-6717-58FA-A782-23575F383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Objective:</a:t>
            </a:r>
            <a:r>
              <a:rPr lang="en-US" altLang="zh-TW" dirty="0"/>
              <a:t> The encoder transforms a sequential input </a:t>
            </a:r>
            <a:r>
              <a:rPr lang="en-US" altLang="zh-TW" b="1" dirty="0"/>
              <a:t>X</a:t>
            </a:r>
            <a:r>
              <a:rPr lang="en-US" altLang="zh-TW" dirty="0"/>
              <a:t> into a continuous representation </a:t>
            </a:r>
            <a:r>
              <a:rPr lang="en-US" altLang="zh-TW" b="1" dirty="0"/>
              <a:t>Z</a:t>
            </a:r>
            <a:r>
              <a:rPr lang="en-US" altLang="zh-TW" dirty="0"/>
              <a:t>, which is passed to the decoder.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Layer Structure:</a:t>
            </a:r>
            <a:r>
              <a:rPr lang="en-US" altLang="zh-TW" dirty="0"/>
              <a:t> Composed of </a:t>
            </a:r>
            <a:r>
              <a:rPr lang="en-US" altLang="zh-TW" b="1" dirty="0"/>
              <a:t>six identical layers</a:t>
            </a:r>
            <a:r>
              <a:rPr lang="en-US" altLang="zh-TW" dirty="0"/>
              <a:t>—six is a hyperparameter, not a fixed rule.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Sublayers:</a:t>
            </a:r>
            <a:r>
              <a:rPr lang="en-US" altLang="zh-TW" dirty="0"/>
              <a:t> Each layer contains: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Multi-head self-attention</a:t>
            </a:r>
            <a:r>
              <a:rPr lang="en-US" altLang="zh-TW" dirty="0"/>
              <a:t> (enhances feature extraction).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Fully connected layer</a:t>
            </a:r>
            <a:r>
              <a:rPr lang="en-US" altLang="zh-TW" dirty="0"/>
              <a:t> (applies nonlinear transformations).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Multi-head self-attention: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Extends </a:t>
            </a:r>
            <a:r>
              <a:rPr lang="en-US" altLang="zh-TW" b="1" dirty="0"/>
              <a:t>scaled dot-product attention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multiple sets of </a:t>
            </a:r>
            <a:r>
              <a:rPr lang="en-US" altLang="zh-TW" b="1" dirty="0"/>
              <a:t>query, value, and key matrices</a:t>
            </a:r>
            <a:r>
              <a:rPr lang="en-US" altLang="zh-TW" dirty="0"/>
              <a:t> (instead of one).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Works similarly to </a:t>
            </a:r>
            <a:r>
              <a:rPr lang="en-US" altLang="zh-TW" b="1" dirty="0"/>
              <a:t>CNNs with multiple kernels</a:t>
            </a:r>
            <a:r>
              <a:rPr lang="en-US" altLang="zh-TW" dirty="0"/>
              <a:t>, allowing diverse attention patterns.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416988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30C70E-C708-B791-FEBE-8200ABABF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F290F7B-0140-9F9C-9A3D-88C5B50E39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7934"/>
            <a:ext cx="10515600" cy="4166720"/>
          </a:xfrm>
        </p:spPr>
      </p:pic>
    </p:spTree>
    <p:extLst>
      <p:ext uri="{BB962C8B-B14F-4D97-AF65-F5344CB8AC3E}">
        <p14:creationId xmlns:p14="http://schemas.microsoft.com/office/powerpoint/2010/main" val="11457100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BC8F6A4-FFDE-9F7B-BC5B-FA8695971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C34CA77-B937-A304-A9E1-71F4A6C3E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9588" y="1825625"/>
            <a:ext cx="6512823" cy="4351338"/>
          </a:xfrm>
        </p:spPr>
      </p:pic>
    </p:spTree>
    <p:extLst>
      <p:ext uri="{BB962C8B-B14F-4D97-AF65-F5344CB8AC3E}">
        <p14:creationId xmlns:p14="http://schemas.microsoft.com/office/powerpoint/2010/main" val="19554437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63AFF0-9AA7-1298-5D06-A4EDF89FC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19340D-8D88-2D53-6106-F345455A5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Parallel Computation:</a:t>
            </a:r>
            <a:r>
              <a:rPr lang="en-US" altLang="zh-TW" dirty="0"/>
              <a:t> Multi-head self-attention repeats </a:t>
            </a:r>
            <a:r>
              <a:rPr lang="en-US" altLang="zh-TW" b="1" dirty="0"/>
              <a:t>scaled dot-product attention</a:t>
            </a:r>
            <a:r>
              <a:rPr lang="en-US" altLang="zh-TW" dirty="0"/>
              <a:t> multiple times in parallel.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Improved Feature Extraction:</a:t>
            </a:r>
            <a:r>
              <a:rPr lang="en-US" altLang="zh-TW" dirty="0"/>
              <a:t> Multiple attention heads allow the model to capture information from different input regions.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CNN Analogy:</a:t>
            </a:r>
            <a:r>
              <a:rPr lang="en-US" altLang="zh-TW" dirty="0"/>
              <a:t> Works similarly to </a:t>
            </a:r>
            <a:r>
              <a:rPr lang="en-US" altLang="zh-TW" b="1" dirty="0"/>
              <a:t>multiple kernels</a:t>
            </a:r>
            <a:r>
              <a:rPr lang="en-US" altLang="zh-TW" dirty="0"/>
              <a:t> in convolutional networks, where each channel extracts distinct features.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Efficiency:</a:t>
            </a:r>
            <a:r>
              <a:rPr lang="en-US" altLang="zh-TW" dirty="0"/>
              <a:t> Despite appearing computationally expensive, it runs efficiently since the heads operate </a:t>
            </a:r>
            <a:r>
              <a:rPr lang="en-US" altLang="zh-TW" b="1" dirty="0"/>
              <a:t>independently and in parallel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496915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8BF775-842B-C65C-7775-105C8FB05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E0905F-3E6D-435F-7027-85B8B6C10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Transformer.ipynb</a:t>
            </a:r>
            <a:endParaRPr lang="en-US" altLang="zh-TW" dirty="0"/>
          </a:p>
          <a:p>
            <a:r>
              <a:rPr lang="en-US" altLang="zh-TW" dirty="0"/>
              <a:t>transformer.py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77161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A7CBEF-22DD-5488-3FA3-178CD6739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Learning a language model: decoder and masked multi-head attention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FF52BBD-55A5-F028-BA52-95D8B5BB6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Decoder Structure:</a:t>
            </a:r>
            <a:r>
              <a:rPr lang="en-US" altLang="zh-TW" dirty="0"/>
              <a:t> Like the encoder, it consists of repeated layers, including: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Multi-head self-attention</a:t>
            </a:r>
            <a:r>
              <a:rPr lang="en-US" altLang="zh-TW" dirty="0"/>
              <a:t> (captures dependencies).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Fully connected layer</a:t>
            </a:r>
            <a:r>
              <a:rPr lang="en-US" altLang="zh-TW" dirty="0"/>
              <a:t> (applies nonlinear transformations).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Masked multi-head attention</a:t>
            </a:r>
            <a:r>
              <a:rPr lang="en-US" altLang="zh-TW" dirty="0"/>
              <a:t> (unique to the decoder).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Masked Attention:</a:t>
            </a:r>
            <a:r>
              <a:rPr lang="en-US" altLang="zh-TW" dirty="0"/>
              <a:t> Limits the input sequence by </a:t>
            </a:r>
            <a:r>
              <a:rPr lang="en-US" altLang="zh-TW" b="1" dirty="0"/>
              <a:t>hiding future words</a:t>
            </a:r>
            <a:r>
              <a:rPr lang="en-US" altLang="zh-TW" dirty="0"/>
              <a:t> to prevent cheating during training.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Mechanism:</a:t>
            </a:r>
            <a:r>
              <a:rPr lang="en-US" altLang="zh-TW" dirty="0"/>
              <a:t> At sequence position </a:t>
            </a:r>
            <a:r>
              <a:rPr lang="en-US" altLang="zh-TW" i="1" dirty="0" err="1"/>
              <a:t>i</a:t>
            </a:r>
            <a:r>
              <a:rPr lang="en-US" altLang="zh-TW" dirty="0"/>
              <a:t>, only correct words from </a:t>
            </a:r>
            <a:r>
              <a:rPr lang="en-US" altLang="zh-TW" b="1" dirty="0"/>
              <a:t>1 to i-1</a:t>
            </a:r>
            <a:r>
              <a:rPr lang="en-US" altLang="zh-TW" dirty="0"/>
              <a:t> are fed in, ensuring realistic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Text Generation Principle:</a:t>
            </a:r>
            <a:r>
              <a:rPr lang="en-US" altLang="zh-TW" dirty="0"/>
              <a:t> Mimics real-world conditions where the model must generate words </a:t>
            </a:r>
            <a:r>
              <a:rPr lang="en-US" altLang="zh-TW" b="1" dirty="0"/>
              <a:t>without knowing future ground truth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768484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C7D424-06E3-819C-5777-709EEEA24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6B7C60E-549A-15C9-F5A8-981B14AAE4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2969" y="1825625"/>
            <a:ext cx="8986061" cy="4351338"/>
          </a:xfrm>
        </p:spPr>
      </p:pic>
    </p:spTree>
    <p:extLst>
      <p:ext uri="{BB962C8B-B14F-4D97-AF65-F5344CB8AC3E}">
        <p14:creationId xmlns:p14="http://schemas.microsoft.com/office/powerpoint/2010/main" val="26539745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806982-800F-386F-8685-A8C4BA5B8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BBDD102-98CE-9E69-D394-92F2E5ADE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Step 1:</a:t>
            </a:r>
            <a:r>
              <a:rPr lang="en-US" altLang="zh-TW" dirty="0"/>
              <a:t> Previous output embeddings are processed by the </a:t>
            </a:r>
            <a:r>
              <a:rPr lang="en-US" altLang="zh-TW" b="1" dirty="0"/>
              <a:t>masked multi-head attention layer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Step 2:</a:t>
            </a:r>
            <a:r>
              <a:rPr lang="en-US" altLang="zh-TW" dirty="0"/>
              <a:t> The </a:t>
            </a:r>
            <a:r>
              <a:rPr lang="en-US" altLang="zh-TW" b="1" dirty="0"/>
              <a:t>multi-head attention layer</a:t>
            </a:r>
            <a:r>
              <a:rPr lang="en-US" altLang="zh-TW" dirty="0"/>
              <a:t> combines the encoder's output with the masked attention result.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Step 3:</a:t>
            </a:r>
            <a:r>
              <a:rPr lang="en-US" altLang="zh-TW" dirty="0"/>
              <a:t> A </a:t>
            </a:r>
            <a:r>
              <a:rPr lang="en-US" altLang="zh-TW" b="1" dirty="0"/>
              <a:t>fully connected layer</a:t>
            </a:r>
            <a:r>
              <a:rPr lang="en-US" altLang="zh-TW" dirty="0"/>
              <a:t> transforms the attention outputs into a </a:t>
            </a:r>
            <a:r>
              <a:rPr lang="en-US" altLang="zh-TW" b="1" dirty="0"/>
              <a:t>probability vector</a:t>
            </a:r>
            <a:r>
              <a:rPr lang="en-US" altLang="zh-TW" dirty="0"/>
              <a:t> for predicted words.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Prediction:</a:t>
            </a:r>
            <a:r>
              <a:rPr lang="en-US" altLang="zh-TW" dirty="0"/>
              <a:t> The </a:t>
            </a:r>
            <a:r>
              <a:rPr lang="en-US" altLang="zh-TW" b="1" dirty="0"/>
              <a:t>argmax function</a:t>
            </a:r>
            <a:r>
              <a:rPr lang="en-US" altLang="zh-TW" dirty="0"/>
              <a:t> selects the most probable word, similar to RNN-based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Comparison with Encoder: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Encoder:</a:t>
            </a:r>
            <a:r>
              <a:rPr lang="en-US" altLang="zh-TW" dirty="0"/>
              <a:t> Applies </a:t>
            </a:r>
            <a:r>
              <a:rPr lang="en-US" altLang="zh-TW" b="1" dirty="0"/>
              <a:t>bidirectional attention</a:t>
            </a:r>
            <a:r>
              <a:rPr lang="en-US" altLang="zh-TW" dirty="0"/>
              <a:t> (considers all words in the sequence).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Decoder:</a:t>
            </a:r>
            <a:r>
              <a:rPr lang="en-US" altLang="zh-TW" dirty="0"/>
              <a:t> Uses </a:t>
            </a:r>
            <a:r>
              <a:rPr lang="en-US" altLang="zh-TW" b="1" dirty="0"/>
              <a:t>unidirectional attention</a:t>
            </a:r>
            <a:r>
              <a:rPr lang="en-US" altLang="zh-TW" dirty="0"/>
              <a:t> (only attends to preceding words when generating output).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23282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9B0E4F6-B859-7CE4-89E0-20D17068B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B4F369-F48F-55BF-B39E-786122B3D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Historical Context: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Originally used in </a:t>
            </a:r>
            <a:r>
              <a:rPr lang="en-US" altLang="zh-TW" b="1" dirty="0"/>
              <a:t>RNN-based seq2seq models</a:t>
            </a:r>
            <a:r>
              <a:rPr lang="en-US" altLang="zh-TW" dirty="0"/>
              <a:t> for machine translation.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Enabled more </a:t>
            </a:r>
            <a:r>
              <a:rPr lang="en-US" altLang="zh-TW" b="1" dirty="0"/>
              <a:t>accurate translations</a:t>
            </a:r>
            <a:r>
              <a:rPr lang="en-US" altLang="zh-TW" dirty="0"/>
              <a:t>, particularly for long sentences.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Steps: Self-Attention for Transformers: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Attention mechanism evolved into </a:t>
            </a:r>
            <a:r>
              <a:rPr lang="en-US" altLang="zh-TW" b="1" dirty="0"/>
              <a:t>self-attention</a:t>
            </a:r>
            <a:r>
              <a:rPr lang="en-US" altLang="zh-TW" dirty="0"/>
              <a:t>, where each token interacts directly with all others.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Forms the core of the </a:t>
            </a:r>
            <a:r>
              <a:rPr lang="en-US" altLang="zh-TW" b="1" dirty="0"/>
              <a:t>Transformer architecture</a:t>
            </a:r>
            <a:r>
              <a:rPr lang="en-US" altLang="zh-TW" dirty="0"/>
              <a:t>, which eliminates sequential processing constraints.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62329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0EB26FF-9DDE-EC0F-E241-9D46F3F61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Implementation details: positional encodings and layer normalization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E438F8-DF54-E1AD-AABB-8A1E853EF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Positional Encodings:</a:t>
            </a:r>
            <a:r>
              <a:rPr lang="en-US" altLang="zh-TW" dirty="0"/>
              <a:t> Solve the issue of </a:t>
            </a:r>
            <a:r>
              <a:rPr lang="en-US" altLang="zh-TW" b="1" dirty="0"/>
              <a:t>permutation invariance</a:t>
            </a:r>
            <a:r>
              <a:rPr lang="en-US" altLang="zh-TW" dirty="0"/>
              <a:t> in attention layers, ensuring word order is preserved.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Why Needed?</a:t>
            </a:r>
            <a:r>
              <a:rPr lang="en-US" altLang="zh-TW" dirty="0"/>
              <a:t> Attention and fully connected layers ignore word order, which is critical for meaning.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Illustration:</a:t>
            </a:r>
            <a:r>
              <a:rPr lang="en-US" altLang="zh-TW" dirty="0"/>
              <a:t> Two sentences with identical words—“Mary gives John a flower” vs. “John gives Mary a flower”—convey </a:t>
            </a:r>
            <a:r>
              <a:rPr lang="en-US" altLang="zh-TW" b="1" dirty="0"/>
              <a:t>different meanings</a:t>
            </a:r>
            <a:r>
              <a:rPr lang="en-US" altLang="zh-TW" dirty="0"/>
              <a:t>, highlighting the necessity of positional encoding.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759573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551F03-912B-B3EE-5EAB-521CFC8C3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8331626-5DE8-8C71-D47D-8C6B426E19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00997"/>
            <a:ext cx="10515600" cy="4000594"/>
          </a:xfrm>
        </p:spPr>
      </p:pic>
    </p:spTree>
    <p:extLst>
      <p:ext uri="{BB962C8B-B14F-4D97-AF65-F5344CB8AC3E}">
        <p14:creationId xmlns:p14="http://schemas.microsoft.com/office/powerpoint/2010/main" val="20199696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7F306E-6D2A-8364-6A01-FF52A17BB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4B6DAE0-30CD-E421-D120-D4FC80E64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Positional Encodings: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Absolute encoding:</a:t>
            </a:r>
            <a:r>
              <a:rPr lang="en-US" altLang="zh-TW" dirty="0"/>
              <a:t> Records fixed positions of words, sensitive to shifts in a sentence.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Relative encoding:</a:t>
            </a:r>
            <a:r>
              <a:rPr lang="en-US" altLang="zh-TW" dirty="0"/>
              <a:t> Captures word positions relative to others, invariant to sentence shifts.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Layer Normalization: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Introduced by </a:t>
            </a:r>
            <a:r>
              <a:rPr lang="en-US" altLang="zh-TW" b="1" dirty="0"/>
              <a:t>J. Ba, J.R. </a:t>
            </a:r>
            <a:r>
              <a:rPr lang="en-US" altLang="zh-TW" b="1" dirty="0" err="1"/>
              <a:t>Kiros</a:t>
            </a:r>
            <a:r>
              <a:rPr lang="en-US" altLang="zh-TW" b="1" dirty="0"/>
              <a:t>, and G.E. Hinton (2016)</a:t>
            </a:r>
            <a:r>
              <a:rPr lang="en-US" altLang="zh-TW" dirty="0"/>
              <a:t> (</a:t>
            </a:r>
            <a:r>
              <a:rPr lang="en-US" altLang="zh-TW" dirty="0">
                <a:hlinkClick r:id="rId2"/>
              </a:rPr>
              <a:t>paper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Preferred in </a:t>
            </a:r>
            <a:r>
              <a:rPr lang="en-US" altLang="zh-TW" b="1" dirty="0"/>
              <a:t>NLP</a:t>
            </a:r>
            <a:r>
              <a:rPr lang="en-US" altLang="zh-TW" dirty="0"/>
              <a:t>, where sentence lengths vary.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Unlike </a:t>
            </a:r>
            <a:r>
              <a:rPr lang="en-US" altLang="zh-TW" b="1" dirty="0"/>
              <a:t>batch normalization</a:t>
            </a:r>
            <a:r>
              <a:rPr lang="en-US" altLang="zh-TW" dirty="0"/>
              <a:t> (more common in CV), it </a:t>
            </a:r>
            <a:r>
              <a:rPr lang="en-US" altLang="zh-TW" b="1" dirty="0"/>
              <a:t>normalizes activations at the layer level</a:t>
            </a:r>
            <a:r>
              <a:rPr lang="en-US" altLang="zh-TW" dirty="0"/>
              <a:t>, making it robust to varying sequence lengths.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81132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78857D-1BE1-CDB8-7C9E-B561D26E5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42DA3E1-F35E-787B-74F6-5185197CB1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6746" y="1825625"/>
            <a:ext cx="6598507" cy="4351338"/>
          </a:xfrm>
        </p:spPr>
      </p:pic>
    </p:spTree>
    <p:extLst>
      <p:ext uri="{BB962C8B-B14F-4D97-AF65-F5344CB8AC3E}">
        <p14:creationId xmlns:p14="http://schemas.microsoft.com/office/powerpoint/2010/main" val="9849087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793D2D-7F91-4055-2232-58251174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A453F3E-3BA9-7A0B-01E4-F2479DCD0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Extended Concept:</a:t>
            </a:r>
            <a:r>
              <a:rPr lang="en-US" altLang="zh-TW" dirty="0"/>
              <a:t> Transformer-based layer normalization computes statistics independently </a:t>
            </a:r>
            <a:r>
              <a:rPr lang="en-US" altLang="zh-TW" b="1" dirty="0"/>
              <a:t>for each training example</a:t>
            </a:r>
            <a:r>
              <a:rPr lang="en-US" altLang="zh-TW" dirty="0"/>
              <a:t>, rather than across features.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Minibatch Independence:</a:t>
            </a:r>
            <a:r>
              <a:rPr lang="en-US" altLang="zh-TW" dirty="0"/>
              <a:t> Works well with </a:t>
            </a:r>
            <a:r>
              <a:rPr lang="en-US" altLang="zh-TW" b="1" dirty="0"/>
              <a:t>small minibatches</a:t>
            </a:r>
            <a:r>
              <a:rPr lang="en-US" altLang="zh-TW" dirty="0"/>
              <a:t> and </a:t>
            </a:r>
            <a:r>
              <a:rPr lang="en-US" altLang="zh-TW" b="1" dirty="0"/>
              <a:t>varying sequence lengths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Comparison with Batch Normalization: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Batch normalization</a:t>
            </a:r>
            <a:r>
              <a:rPr lang="en-US" altLang="zh-TW" dirty="0"/>
              <a:t> depends on </a:t>
            </a:r>
            <a:r>
              <a:rPr lang="en-US" altLang="zh-TW" b="1" dirty="0"/>
              <a:t>minibatch statistics</a:t>
            </a:r>
            <a:r>
              <a:rPr lang="en-US" altLang="zh-TW" dirty="0"/>
              <a:t>, making it less suitable for NLP.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Layer normalization</a:t>
            </a:r>
            <a:r>
              <a:rPr lang="en-US" altLang="zh-TW" dirty="0"/>
              <a:t> operates independently of batch size, supporting </a:t>
            </a:r>
            <a:r>
              <a:rPr lang="en-US" altLang="zh-TW" b="1" dirty="0"/>
              <a:t>parallel computation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Justification for Transformers:</a:t>
            </a:r>
            <a:r>
              <a:rPr lang="en-US" altLang="zh-TW" dirty="0"/>
              <a:t> Transformers train on </a:t>
            </a:r>
            <a:r>
              <a:rPr lang="en-US" altLang="zh-TW" b="1" dirty="0"/>
              <a:t>large text corpora</a:t>
            </a:r>
            <a:r>
              <a:rPr lang="en-US" altLang="zh-TW" dirty="0"/>
              <a:t>, requiring parallel computation, which </a:t>
            </a:r>
            <a:r>
              <a:rPr lang="en-US" altLang="zh-TW" b="1" dirty="0"/>
              <a:t>batch normalization struggles to handle</a:t>
            </a:r>
            <a:r>
              <a:rPr lang="en-US" altLang="zh-TW" dirty="0"/>
              <a:t> due to dependencies between training examples.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26091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18D8E9-E368-3EDB-8695-0A1DE9886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Building large-scale language models by leveraging unlabeled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847C4E0-8DAA-B9C7-4B5A-D788B6618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Pretraining &amp; Fine-tuning:</a:t>
            </a:r>
            <a:r>
              <a:rPr lang="en-US" altLang="zh-TW" dirty="0"/>
              <a:t> Large-scale transformer models are </a:t>
            </a:r>
            <a:r>
              <a:rPr lang="en-US" altLang="zh-TW" b="1" dirty="0"/>
              <a:t>pre-trained on vast, unlabeled datasets</a:t>
            </a:r>
            <a:r>
              <a:rPr lang="en-US" altLang="zh-TW" dirty="0"/>
              <a:t> and later </a:t>
            </a:r>
            <a:r>
              <a:rPr lang="en-US" altLang="zh-TW" b="1" dirty="0"/>
              <a:t>fine-tuned</a:t>
            </a:r>
            <a:r>
              <a:rPr lang="en-US" altLang="zh-TW" dirty="0"/>
              <a:t> for specific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Differences:</a:t>
            </a:r>
            <a:r>
              <a:rPr lang="en-US" altLang="zh-TW" dirty="0"/>
              <a:t> Their training approach differs from the original transformer by leveraging </a:t>
            </a:r>
            <a:r>
              <a:rPr lang="en-US" altLang="zh-TW" b="1" dirty="0"/>
              <a:t>self-supervised learning</a:t>
            </a:r>
            <a:r>
              <a:rPr lang="en-US" altLang="zh-TW" dirty="0"/>
              <a:t> on massive text corpora.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Models: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GPT (Generative Pre-trained Transformer):</a:t>
            </a:r>
            <a:r>
              <a:rPr lang="en-US" altLang="zh-TW" dirty="0"/>
              <a:t> Focuses on </a:t>
            </a:r>
            <a:r>
              <a:rPr lang="en-US" altLang="zh-TW" b="1" dirty="0"/>
              <a:t>autoregressive text generation</a:t>
            </a:r>
            <a:r>
              <a:rPr lang="en-US" altLang="zh-TW" dirty="0"/>
              <a:t>, predicting the next word given prior context.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BERT (Bidirectional Encoder Representations from Transformers):</a:t>
            </a:r>
            <a:r>
              <a:rPr lang="en-US" altLang="zh-TW" dirty="0"/>
              <a:t> Uses </a:t>
            </a:r>
            <a:r>
              <a:rPr lang="en-US" altLang="zh-TW" b="1" dirty="0"/>
              <a:t>bidirectional attention</a:t>
            </a:r>
            <a:r>
              <a:rPr lang="en-US" altLang="zh-TW" dirty="0"/>
              <a:t> for deep context understanding.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BART (Bidirectional and Auto-Regressive Transformers):</a:t>
            </a:r>
            <a:r>
              <a:rPr lang="en-US" altLang="zh-TW" dirty="0"/>
              <a:t> Combines </a:t>
            </a:r>
            <a:r>
              <a:rPr lang="en-US" altLang="zh-TW" b="1" dirty="0"/>
              <a:t>bidirectional encoding</a:t>
            </a:r>
            <a:r>
              <a:rPr lang="en-US" altLang="zh-TW" dirty="0"/>
              <a:t> (like BERT) with </a:t>
            </a:r>
            <a:r>
              <a:rPr lang="en-US" altLang="zh-TW" b="1" dirty="0"/>
              <a:t>autoregressive decoding</a:t>
            </a:r>
            <a:r>
              <a:rPr lang="en-US" altLang="zh-TW" dirty="0"/>
              <a:t> (like GPT), making it effective for text synthesis and denoising.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978743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E9BB9A-1029-672C-2C7C-ADACC64BE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Pre-training and fine-tuning transformer models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2DE145-A137-10C3-FEF7-FD7E704BD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Challenge:</a:t>
            </a:r>
            <a:r>
              <a:rPr lang="en-US" altLang="zh-TW" dirty="0"/>
              <a:t> Transformers require labeled datasets for supervised tasks like </a:t>
            </a:r>
            <a:r>
              <a:rPr lang="en-US" altLang="zh-TW" b="1" dirty="0"/>
              <a:t>language translation</a:t>
            </a:r>
            <a:r>
              <a:rPr lang="en-US" altLang="zh-TW" dirty="0"/>
              <a:t>, but acquiring such datasets is expensive.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 Demand:</a:t>
            </a:r>
            <a:r>
              <a:rPr lang="en-US" altLang="zh-TW" dirty="0"/>
              <a:t> Transformers are more </a:t>
            </a:r>
            <a:r>
              <a:rPr lang="en-US" altLang="zh-TW" b="1" dirty="0"/>
              <a:t>data-hungry</a:t>
            </a:r>
            <a:r>
              <a:rPr lang="en-US" altLang="zh-TW" dirty="0"/>
              <a:t> than other deep learning architectures.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Solution: Self-Supervised Learning: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Enables training on </a:t>
            </a:r>
            <a:r>
              <a:rPr lang="en-US" altLang="zh-TW" b="1" dirty="0"/>
              <a:t>unlabeled text corpora</a:t>
            </a:r>
            <a:r>
              <a:rPr lang="en-US" altLang="zh-TW" dirty="0"/>
              <a:t> (books, websites, social media).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Generates synthetic labels from raw text, e.g., </a:t>
            </a:r>
            <a:r>
              <a:rPr lang="en-US" altLang="zh-TW" b="1" dirty="0"/>
              <a:t>next-word prediction</a:t>
            </a:r>
            <a:r>
              <a:rPr lang="en-US" altLang="zh-TW" dirty="0"/>
              <a:t> helps the model learn word distributions.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Impact:</a:t>
            </a:r>
            <a:r>
              <a:rPr lang="en-US" altLang="zh-TW" dirty="0"/>
              <a:t> Forms the foundation for powerful language models without requiring </a:t>
            </a:r>
            <a:r>
              <a:rPr lang="en-US" altLang="zh-TW" b="1" dirty="0"/>
              <a:t>manual annotations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805225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0581F6-DFF2-5605-9398-19786B9D1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CDFB29-9C03-341B-F602-4485B43716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Terminology:</a:t>
            </a:r>
            <a:r>
              <a:rPr lang="en-US" altLang="zh-TW" dirty="0"/>
              <a:t> Self-supervised learning, also called </a:t>
            </a:r>
            <a:r>
              <a:rPr lang="en-US" altLang="zh-TW" b="1" dirty="0"/>
              <a:t>unsupervised pre-training</a:t>
            </a:r>
            <a:r>
              <a:rPr lang="en-US" altLang="zh-TW" dirty="0"/>
              <a:t>, enables transformers to learn from </a:t>
            </a:r>
            <a:r>
              <a:rPr lang="en-US" altLang="zh-TW" b="1" dirty="0"/>
              <a:t>unlabeled data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Label Generation:</a:t>
            </a:r>
            <a:r>
              <a:rPr lang="en-US" altLang="zh-TW" dirty="0"/>
              <a:t> Despite using unlabeled data, labels are </a:t>
            </a:r>
            <a:r>
              <a:rPr lang="en-US" altLang="zh-TW" b="1" dirty="0"/>
              <a:t>generated from the data itself</a:t>
            </a:r>
            <a:r>
              <a:rPr lang="en-US" altLang="zh-TW" dirty="0"/>
              <a:t> (e.g., next-word prediction), making it a </a:t>
            </a:r>
            <a:r>
              <a:rPr lang="en-US" altLang="zh-TW" b="1" dirty="0"/>
              <a:t>supervised</a:t>
            </a:r>
            <a:r>
              <a:rPr lang="en-US" altLang="zh-TW" dirty="0"/>
              <a:t> process.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Pretraining Steps: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Input ground-truth words</a:t>
            </a:r>
            <a:r>
              <a:rPr lang="en-US" altLang="zh-TW" dirty="0"/>
              <a:t> from positions </a:t>
            </a:r>
            <a:r>
              <a:rPr lang="en-US" altLang="zh-TW" b="1" dirty="0"/>
              <a:t>1 to i-1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Predict word at position </a:t>
            </a:r>
            <a:r>
              <a:rPr lang="en-US" altLang="zh-TW" b="1" dirty="0" err="1"/>
              <a:t>i</a:t>
            </a:r>
            <a:r>
              <a:rPr lang="en-US" altLang="zh-TW" dirty="0"/>
              <a:t> and compare with the actual word.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Update model</a:t>
            </a:r>
            <a:r>
              <a:rPr lang="en-US" altLang="zh-TW" dirty="0"/>
              <a:t> and increment </a:t>
            </a:r>
            <a:r>
              <a:rPr lang="en-US" altLang="zh-TW" i="1" dirty="0" err="1"/>
              <a:t>i</a:t>
            </a:r>
            <a:r>
              <a:rPr lang="en-US" altLang="zh-TW" dirty="0"/>
              <a:t>, repeating the process.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Detail:</a:t>
            </a:r>
            <a:r>
              <a:rPr lang="en-US" altLang="zh-TW" dirty="0"/>
              <a:t> In each iteration, the </a:t>
            </a:r>
            <a:r>
              <a:rPr lang="en-US" altLang="zh-TW" b="1" dirty="0"/>
              <a:t>correct words</a:t>
            </a:r>
            <a:r>
              <a:rPr lang="en-US" altLang="zh-TW" dirty="0"/>
              <a:t> (not previous model predictions) are fed into the next step.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97721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ABA33A7-3A3E-6545-1DDB-69DE0CCCC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2B85D2D-5E79-6D1F-3732-1CA63907B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Pre-training Concept:</a:t>
            </a:r>
            <a:r>
              <a:rPr lang="en-US" altLang="zh-TW" dirty="0"/>
              <a:t> Uses </a:t>
            </a:r>
            <a:r>
              <a:rPr lang="en-US" altLang="zh-TW" b="1" dirty="0"/>
              <a:t>plain text</a:t>
            </a:r>
            <a:r>
              <a:rPr lang="en-US" altLang="zh-TW" dirty="0"/>
              <a:t> to train a </a:t>
            </a:r>
            <a:r>
              <a:rPr lang="en-US" altLang="zh-TW" b="1" dirty="0"/>
              <a:t>general language model</a:t>
            </a:r>
            <a:r>
              <a:rPr lang="en-US" altLang="zh-TW" dirty="0"/>
              <a:t>, which is later refined for specific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Training Phases: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Pre-training:</a:t>
            </a:r>
            <a:r>
              <a:rPr lang="en-US" altLang="zh-TW" dirty="0"/>
              <a:t> Large-scale </a:t>
            </a:r>
            <a:r>
              <a:rPr lang="en-US" altLang="zh-TW" b="1" dirty="0"/>
              <a:t>self-supervised learning</a:t>
            </a:r>
            <a:r>
              <a:rPr lang="en-US" altLang="zh-TW" dirty="0"/>
              <a:t> on unlabeled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Fine-tuning:</a:t>
            </a:r>
            <a:r>
              <a:rPr lang="en-US" altLang="zh-TW" dirty="0"/>
              <a:t> Supervised learning on a </a:t>
            </a:r>
            <a:r>
              <a:rPr lang="en-US" altLang="zh-TW" b="1" dirty="0"/>
              <a:t>smaller labeled dataset</a:t>
            </a:r>
            <a:r>
              <a:rPr lang="en-US" altLang="zh-TW" dirty="0"/>
              <a:t> for specific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Pre-training Task:</a:t>
            </a:r>
            <a:r>
              <a:rPr lang="en-US" altLang="zh-TW" dirty="0"/>
              <a:t> </a:t>
            </a:r>
            <a:r>
              <a:rPr lang="en-US" altLang="zh-TW" b="1" dirty="0"/>
              <a:t>Next-word prediction</a:t>
            </a:r>
            <a:r>
              <a:rPr lang="en-US" altLang="zh-TW" dirty="0"/>
              <a:t>, where the model learns word probability distributions.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Transfer Strategies:</a:t>
            </a:r>
            <a:r>
              <a:rPr lang="en-US" altLang="zh-TW" dirty="0"/>
              <a:t> Two main approaches: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Feature-based approach:</a:t>
            </a:r>
            <a:r>
              <a:rPr lang="en-US" altLang="zh-TW" dirty="0"/>
              <a:t> Uses learned representations as inputs for downstream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Fine-tuning approach:</a:t>
            </a:r>
            <a:r>
              <a:rPr lang="en-US" altLang="zh-TW" dirty="0"/>
              <a:t> Adjusts the </a:t>
            </a:r>
            <a:r>
              <a:rPr lang="en-US" altLang="zh-TW" b="1" dirty="0"/>
              <a:t>entire model</a:t>
            </a:r>
            <a:r>
              <a:rPr lang="en-US" altLang="zh-TW" dirty="0"/>
              <a:t> to optimize performance on new tasks.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001602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B2FB60-67F9-7EDD-FBE4-AE504CC8E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EB6034-2F05-4CDF-0B19-21E241586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Feature-Based Approach: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pre-trained sentence representations</a:t>
            </a:r>
            <a:r>
              <a:rPr lang="en-US" altLang="zh-TW" dirty="0"/>
              <a:t> as additional features for labeled datasets.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 err="1"/>
              <a:t>ELMo</a:t>
            </a:r>
            <a:r>
              <a:rPr lang="en-US" altLang="zh-TW" b="1" dirty="0"/>
              <a:t> (Embeddings from Language Models)</a:t>
            </a:r>
            <a:r>
              <a:rPr lang="en-US" altLang="zh-TW" dirty="0"/>
              <a:t> (</a:t>
            </a:r>
            <a:r>
              <a:rPr lang="en-US" altLang="zh-TW" dirty="0">
                <a:hlinkClick r:id="rId2"/>
              </a:rPr>
              <a:t>paper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Bidirectional masking:</a:t>
            </a:r>
            <a:r>
              <a:rPr lang="en-US" altLang="zh-TW" dirty="0"/>
              <a:t> Randomly masks </a:t>
            </a:r>
            <a:r>
              <a:rPr lang="en-US" altLang="zh-TW" b="1" dirty="0"/>
              <a:t>15% of words</a:t>
            </a:r>
            <a:r>
              <a:rPr lang="en-US" altLang="zh-TW" dirty="0"/>
              <a:t> to teach the model to fill in missing words.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Works like </a:t>
            </a:r>
            <a:r>
              <a:rPr lang="en-US" altLang="zh-TW" b="1" dirty="0"/>
              <a:t>PCA for feature extraction</a:t>
            </a:r>
            <a:r>
              <a:rPr lang="en-US" altLang="zh-TW" dirty="0"/>
              <a:t>, enabling robust sentence encoding.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Fine-Tuning Approach: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Updates </a:t>
            </a:r>
            <a:r>
              <a:rPr lang="en-US" altLang="zh-TW" b="1" dirty="0"/>
              <a:t>pre-trained model parameters</a:t>
            </a:r>
            <a:r>
              <a:rPr lang="en-US" altLang="zh-TW" dirty="0"/>
              <a:t> via </a:t>
            </a:r>
            <a:r>
              <a:rPr lang="en-US" altLang="zh-TW" b="1" dirty="0"/>
              <a:t>backpropagation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Typically adds an extra </a:t>
            </a:r>
            <a:r>
              <a:rPr lang="en-US" altLang="zh-TW" b="1" dirty="0"/>
              <a:t>fully connected layer</a:t>
            </a:r>
            <a:r>
              <a:rPr lang="en-US" altLang="zh-TW" dirty="0"/>
              <a:t> for classification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/>
              <a:t>BERT (Bidirectional Encoder Representations from Transformers)</a:t>
            </a:r>
            <a:r>
              <a:rPr lang="en-US" altLang="zh-TW" dirty="0"/>
              <a:t>, optimized for deep contextual understanding.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Later sections provide a </a:t>
            </a:r>
            <a:r>
              <a:rPr lang="en-US" altLang="zh-TW" b="1" dirty="0"/>
              <a:t>BERT fine-tuning example</a:t>
            </a:r>
            <a:r>
              <a:rPr lang="en-US" altLang="zh-TW" dirty="0"/>
              <a:t> for </a:t>
            </a:r>
            <a:r>
              <a:rPr lang="en-US" altLang="zh-TW" b="1" dirty="0"/>
              <a:t>sentiment classification</a:t>
            </a:r>
            <a:r>
              <a:rPr lang="en-US" altLang="zh-TW" dirty="0"/>
              <a:t> using a movie review dataset.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81744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E44DEA-1CB7-25B3-E81F-2764C6606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Attention helps RNNs with accessing information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BEF3342-1C97-72D0-1C44-8A6F31563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Traditional </a:t>
            </a:r>
            <a:r>
              <a:rPr lang="en-US" altLang="zh-TW" b="1" dirty="0"/>
              <a:t>RNN-based sequence-to-sequence (seq2seq) models</a:t>
            </a:r>
            <a:r>
              <a:rPr lang="en-US" altLang="zh-TW" dirty="0"/>
              <a:t> for </a:t>
            </a:r>
            <a:r>
              <a:rPr lang="en-US" altLang="zh-TW" b="1" dirty="0"/>
              <a:t>language translation</a:t>
            </a:r>
            <a:r>
              <a:rPr lang="en-US" altLang="zh-TW" dirty="0"/>
              <a:t> follow a structured approach:</a:t>
            </a:r>
          </a:p>
          <a:p>
            <a:pPr lvl="1"/>
            <a:r>
              <a:rPr lang="en-US" altLang="zh-TW" b="1" dirty="0"/>
              <a:t>Encoding Phase:</a:t>
            </a:r>
            <a:endParaRPr lang="en-US" altLang="zh-TW" dirty="0"/>
          </a:p>
          <a:p>
            <a:pPr marL="1200150" lvl="2" indent="-285750"/>
            <a:r>
              <a:rPr lang="en-US" altLang="zh-TW" dirty="0"/>
              <a:t>The entire input sequence (sentence or document) is </a:t>
            </a:r>
            <a:r>
              <a:rPr lang="en-US" altLang="zh-TW" b="1" dirty="0"/>
              <a:t>processed by the encoder</a:t>
            </a:r>
            <a:r>
              <a:rPr lang="en-US" altLang="zh-TW" dirty="0"/>
              <a:t>.</a:t>
            </a:r>
          </a:p>
          <a:p>
            <a:pPr marL="1200150" lvl="2" indent="-285750"/>
            <a:r>
              <a:rPr lang="en-US" altLang="zh-TW" dirty="0"/>
              <a:t>The final hidden state serves as a </a:t>
            </a:r>
            <a:r>
              <a:rPr lang="en-US" altLang="zh-TW" b="1" dirty="0"/>
              <a:t>fixed-length representation</a:t>
            </a:r>
            <a:r>
              <a:rPr lang="en-US" altLang="zh-TW" dirty="0"/>
              <a:t> of the input.</a:t>
            </a:r>
          </a:p>
          <a:p>
            <a:pPr lvl="1"/>
            <a:r>
              <a:rPr lang="en-US" altLang="zh-TW" b="1" dirty="0"/>
              <a:t>Decoding Phase:</a:t>
            </a:r>
            <a:endParaRPr lang="en-US" altLang="zh-TW" dirty="0"/>
          </a:p>
          <a:p>
            <a:pPr marL="1200150" lvl="2" indent="-285750"/>
            <a:r>
              <a:rPr lang="en-US" altLang="zh-TW" dirty="0"/>
              <a:t>The decoder generates the output sequence </a:t>
            </a:r>
            <a:r>
              <a:rPr lang="en-US" altLang="zh-TW" b="1" dirty="0"/>
              <a:t>one step at a time</a:t>
            </a:r>
            <a:r>
              <a:rPr lang="en-US" altLang="zh-TW" dirty="0"/>
              <a:t>.</a:t>
            </a:r>
          </a:p>
          <a:p>
            <a:pPr marL="1200150" lvl="2" indent="-285750"/>
            <a:r>
              <a:rPr lang="en-US" altLang="zh-TW" dirty="0"/>
              <a:t>Each step relies </a:t>
            </a:r>
            <a:r>
              <a:rPr lang="en-US" altLang="zh-TW" b="1" dirty="0"/>
              <a:t>only on the previous hidden state</a:t>
            </a:r>
            <a:r>
              <a:rPr lang="en-US" altLang="zh-TW" dirty="0"/>
              <a:t>, limiting its ability to focus on relevant words from the input.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72863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E5C17D-64C0-3F10-87B8-996139EA2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5144806-315A-103D-CCDC-D4AC82D326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3552" y="1825625"/>
            <a:ext cx="8024896" cy="4351338"/>
          </a:xfrm>
        </p:spPr>
      </p:pic>
    </p:spTree>
    <p:extLst>
      <p:ext uri="{BB962C8B-B14F-4D97-AF65-F5344CB8AC3E}">
        <p14:creationId xmlns:p14="http://schemas.microsoft.com/office/powerpoint/2010/main" val="8556150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0F763AD-9117-9426-EC37-DF750D8D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Leveraging unlabeled data with GPT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03C2BE7-1212-41AF-2D04-3CC7C4F4B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Series Overview:</a:t>
            </a:r>
            <a:r>
              <a:rPr lang="en-US" altLang="zh-TW" dirty="0"/>
              <a:t> GPT is a </a:t>
            </a:r>
            <a:r>
              <a:rPr lang="en-US" altLang="zh-TW" b="1" dirty="0"/>
              <a:t>large-scale language model series</a:t>
            </a:r>
            <a:r>
              <a:rPr lang="en-US" altLang="zh-TW" dirty="0"/>
              <a:t> developed by </a:t>
            </a:r>
            <a:r>
              <a:rPr lang="en-US" altLang="zh-TW" dirty="0" err="1"/>
              <a:t>OpenAI</a:t>
            </a:r>
            <a:r>
              <a:rPr lang="en-US" altLang="zh-TW" dirty="0"/>
              <a:t> for </a:t>
            </a:r>
            <a:r>
              <a:rPr lang="en-US" altLang="zh-TW" b="1" dirty="0"/>
              <a:t>text generation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Latest Version:</a:t>
            </a:r>
            <a:r>
              <a:rPr lang="en-US" altLang="zh-TW" dirty="0"/>
              <a:t> GPT-3, released in </a:t>
            </a:r>
            <a:r>
              <a:rPr lang="en-US" altLang="zh-TW" b="1" dirty="0"/>
              <a:t>May 2020</a:t>
            </a:r>
            <a:r>
              <a:rPr lang="en-US" altLang="zh-TW" dirty="0"/>
              <a:t>, demonstrated </a:t>
            </a:r>
            <a:r>
              <a:rPr lang="en-US" altLang="zh-TW" b="1" dirty="0"/>
              <a:t>few-shot learning</a:t>
            </a:r>
            <a:r>
              <a:rPr lang="en-US" altLang="zh-TW" dirty="0"/>
              <a:t> capabilities.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Text Quality:</a:t>
            </a:r>
            <a:r>
              <a:rPr lang="en-US" altLang="zh-TW" dirty="0"/>
              <a:t> Its </a:t>
            </a:r>
            <a:r>
              <a:rPr lang="en-US" altLang="zh-TW" b="1" dirty="0"/>
              <a:t>generated text</a:t>
            </a:r>
            <a:r>
              <a:rPr lang="en-US" altLang="zh-TW" dirty="0"/>
              <a:t> is often </a:t>
            </a:r>
            <a:r>
              <a:rPr lang="en-US" altLang="zh-TW" b="1" dirty="0"/>
              <a:t>indistinguishable from human-written</a:t>
            </a:r>
            <a:r>
              <a:rPr lang="en-US" altLang="zh-TW" dirty="0"/>
              <a:t> content.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Evolution:</a:t>
            </a:r>
            <a:r>
              <a:rPr lang="en-US" altLang="zh-TW" dirty="0"/>
              <a:t> This section will explore how GPT functions </a:t>
            </a:r>
            <a:r>
              <a:rPr lang="en-US" altLang="zh-TW" b="1" dirty="0"/>
              <a:t>at a high level</a:t>
            </a:r>
            <a:r>
              <a:rPr lang="en-US" altLang="zh-TW" dirty="0"/>
              <a:t> and how it has </a:t>
            </a:r>
            <a:r>
              <a:rPr lang="en-US" altLang="zh-TW" b="1" dirty="0"/>
              <a:t>progressed over time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297454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58FC2F-E991-FEFE-B1B2-66661BF6A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ED66754-A7A5-C386-8168-95BF4CC1DE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925" y="1825625"/>
            <a:ext cx="9680150" cy="4351338"/>
          </a:xfrm>
        </p:spPr>
      </p:pic>
    </p:spTree>
    <p:extLst>
      <p:ext uri="{BB962C8B-B14F-4D97-AF65-F5344CB8AC3E}">
        <p14:creationId xmlns:p14="http://schemas.microsoft.com/office/powerpoint/2010/main" val="7833509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0A64981-B873-F3A4-315D-29DFF3A7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CF50C97-AB62-C4A3-DC15-547225C3E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Release:</a:t>
            </a:r>
            <a:r>
              <a:rPr lang="en-US" altLang="zh-TW" dirty="0"/>
              <a:t> GPT-1 was introduced in </a:t>
            </a:r>
            <a:r>
              <a:rPr lang="en-US" altLang="zh-TW" b="1" dirty="0"/>
              <a:t>2018</a:t>
            </a:r>
            <a:r>
              <a:rPr lang="en-US" altLang="zh-TW" dirty="0"/>
              <a:t>, marking the start of the </a:t>
            </a:r>
            <a:r>
              <a:rPr lang="en-US" altLang="zh-TW" b="1" dirty="0"/>
              <a:t>GPT model series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Stages: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Pre-training:</a:t>
            </a:r>
            <a:r>
              <a:rPr lang="en-US" altLang="zh-TW" dirty="0"/>
              <a:t> Learned from </a:t>
            </a:r>
            <a:r>
              <a:rPr lang="en-US" altLang="zh-TW" b="1" dirty="0"/>
              <a:t>large-scale unlabeled text</a:t>
            </a:r>
            <a:r>
              <a:rPr lang="en-US" altLang="zh-TW" dirty="0"/>
              <a:t> to develop a general language understanding.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Supervised fine-tuning:</a:t>
            </a:r>
            <a:r>
              <a:rPr lang="en-US" altLang="zh-TW" dirty="0"/>
              <a:t> Adjusted its pre-trained knowledge using </a:t>
            </a:r>
            <a:r>
              <a:rPr lang="en-US" altLang="zh-TW" b="1" dirty="0"/>
              <a:t>labeled datasets</a:t>
            </a:r>
            <a:r>
              <a:rPr lang="en-US" altLang="zh-TW" dirty="0"/>
              <a:t> for specific tasks.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418439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6C5CA0-8F34-88EF-3B74-7DA8D9CC8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4A5AB4B-B554-00D7-14A2-CF7944CB2D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3866" y="1825625"/>
            <a:ext cx="7724268" cy="4351338"/>
          </a:xfrm>
        </p:spPr>
      </p:pic>
    </p:spTree>
    <p:extLst>
      <p:ext uri="{BB962C8B-B14F-4D97-AF65-F5344CB8AC3E}">
        <p14:creationId xmlns:p14="http://schemas.microsoft.com/office/powerpoint/2010/main" val="39748571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D3DBB6-9DD8-DDB6-FA16-FA589867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05F134D-D9B2-C940-733B-3FBEB8E1B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Task Readiness: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For </a:t>
            </a:r>
            <a:r>
              <a:rPr lang="en-US" altLang="zh-TW" b="1" dirty="0"/>
              <a:t>text prediction</a:t>
            </a:r>
            <a:r>
              <a:rPr lang="en-US" altLang="zh-TW" dirty="0"/>
              <a:t>, GPT-1 is ready </a:t>
            </a:r>
            <a:r>
              <a:rPr lang="en-US" altLang="zh-TW" b="1" dirty="0"/>
              <a:t>after pre-training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For </a:t>
            </a:r>
            <a:r>
              <a:rPr lang="en-US" altLang="zh-TW" b="1" dirty="0"/>
              <a:t>classification or regression</a:t>
            </a:r>
            <a:r>
              <a:rPr lang="en-US" altLang="zh-TW" dirty="0"/>
              <a:t>, </a:t>
            </a:r>
            <a:r>
              <a:rPr lang="en-US" altLang="zh-TW" b="1" dirty="0"/>
              <a:t>supervised fine-tuning</a:t>
            </a:r>
            <a:r>
              <a:rPr lang="en-US" altLang="zh-TW" dirty="0"/>
              <a:t> is required.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Setup:</a:t>
            </a:r>
            <a:r>
              <a:rPr lang="en-US" altLang="zh-TW" dirty="0"/>
              <a:t> GPT-1 follows a </a:t>
            </a:r>
            <a:r>
              <a:rPr lang="en-US" altLang="zh-TW" b="1" dirty="0"/>
              <a:t>transformer decoder structure</a:t>
            </a:r>
            <a:r>
              <a:rPr lang="en-US" altLang="zh-TW" dirty="0"/>
              <a:t>, processing words </a:t>
            </a:r>
            <a:r>
              <a:rPr lang="en-US" altLang="zh-TW" b="1" dirty="0"/>
              <a:t>one by one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Attention Mechanism:</a:t>
            </a:r>
            <a:r>
              <a:rPr lang="en-US" altLang="zh-TW" dirty="0"/>
              <a:t> Uses </a:t>
            </a:r>
            <a:r>
              <a:rPr lang="en-US" altLang="zh-TW" b="1" dirty="0"/>
              <a:t>unidirectional self-attention</a:t>
            </a:r>
            <a:r>
              <a:rPr lang="en-US" altLang="zh-TW" dirty="0"/>
              <a:t>, unlike </a:t>
            </a:r>
            <a:r>
              <a:rPr lang="en-US" altLang="zh-TW" b="1" dirty="0"/>
              <a:t>BERT's bidirectional model</a:t>
            </a:r>
            <a:r>
              <a:rPr lang="en-US" altLang="zh-TW" dirty="0"/>
              <a:t>, as it focuses on </a:t>
            </a:r>
            <a:r>
              <a:rPr lang="en-US" altLang="zh-TW" b="1" dirty="0"/>
              <a:t>text generation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Generation Flow: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During </a:t>
            </a:r>
            <a:r>
              <a:rPr lang="en-US" altLang="zh-TW" b="1" dirty="0"/>
              <a:t>training</a:t>
            </a:r>
            <a:r>
              <a:rPr lang="en-US" altLang="zh-TW" dirty="0"/>
              <a:t>, correct previous words are fed into the model at each step.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During </a:t>
            </a:r>
            <a:r>
              <a:rPr lang="en-US" altLang="zh-TW" b="1" dirty="0"/>
              <a:t>inference</a:t>
            </a:r>
            <a:r>
              <a:rPr lang="en-US" altLang="zh-TW" dirty="0"/>
              <a:t>, the model relies on </a:t>
            </a:r>
            <a:r>
              <a:rPr lang="en-US" altLang="zh-TW" b="1" dirty="0"/>
              <a:t>its own generated words</a:t>
            </a:r>
            <a:r>
              <a:rPr lang="en-US" altLang="zh-TW" dirty="0"/>
              <a:t> to continue generating text.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67243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375B9F5-0ED2-61B2-396B-C434899BD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944CD2-F9F3-6BCC-6C0E-6C5D452FD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Integration:</a:t>
            </a:r>
            <a:r>
              <a:rPr lang="en-US" altLang="zh-TW" dirty="0"/>
              <a:t> The </a:t>
            </a:r>
            <a:r>
              <a:rPr lang="en-US" altLang="zh-TW" b="1" dirty="0"/>
              <a:t>pre-trained transformer model</a:t>
            </a:r>
            <a:r>
              <a:rPr lang="en-US" altLang="zh-TW" dirty="0"/>
              <a:t> is placed between an </a:t>
            </a:r>
            <a:r>
              <a:rPr lang="en-US" altLang="zh-TW" b="1" dirty="0"/>
              <a:t>input pre-processing block</a:t>
            </a:r>
            <a:r>
              <a:rPr lang="en-US" altLang="zh-TW" dirty="0"/>
              <a:t> and a </a:t>
            </a:r>
            <a:r>
              <a:rPr lang="en-US" altLang="zh-TW" b="1" dirty="0"/>
              <a:t>linear output layer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Fine-Tuning for Classification: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Tokenize input</a:t>
            </a:r>
            <a:r>
              <a:rPr lang="en-US" altLang="zh-TW" dirty="0"/>
              <a:t> → Feed into </a:t>
            </a:r>
            <a:r>
              <a:rPr lang="en-US" altLang="zh-TW" b="1" dirty="0"/>
              <a:t>pre-trained model</a:t>
            </a:r>
            <a:r>
              <a:rPr lang="en-US" altLang="zh-TW" dirty="0"/>
              <a:t> → Pass through </a:t>
            </a:r>
            <a:r>
              <a:rPr lang="en-US" altLang="zh-TW" b="1" dirty="0"/>
              <a:t>linear layer</a:t>
            </a:r>
            <a:r>
              <a:rPr lang="en-US" altLang="zh-TW" dirty="0"/>
              <a:t> → Apply </a:t>
            </a:r>
            <a:r>
              <a:rPr lang="en-US" altLang="zh-TW" b="1" dirty="0" err="1"/>
              <a:t>softmax</a:t>
            </a:r>
            <a:r>
              <a:rPr lang="en-US" altLang="zh-TW" dirty="0"/>
              <a:t> for predictions.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Complex Tasks:</a:t>
            </a:r>
            <a:r>
              <a:rPr lang="en-US" altLang="zh-TW" dirty="0"/>
              <a:t> Question answering and other tasks may require </a:t>
            </a:r>
            <a:r>
              <a:rPr lang="en-US" altLang="zh-TW" b="1" dirty="0"/>
              <a:t>custom input formatting</a:t>
            </a:r>
            <a:r>
              <a:rPr lang="en-US" altLang="zh-TW" dirty="0"/>
              <a:t>, not directly compatible with the pre-trained model.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Zero-Shot Learning: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GPT-1 excels at </a:t>
            </a:r>
            <a:r>
              <a:rPr lang="en-US" altLang="zh-TW" b="1" dirty="0"/>
              <a:t>zero-shot tasks</a:t>
            </a:r>
            <a:r>
              <a:rPr lang="en-US" altLang="zh-TW" dirty="0"/>
              <a:t>, adapting to </a:t>
            </a:r>
            <a:r>
              <a:rPr lang="en-US" altLang="zh-TW" b="1" dirty="0"/>
              <a:t>new tasks without direct fine-tuning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 </a:t>
            </a:r>
            <a:r>
              <a:rPr lang="en-US" altLang="zh-TW" b="1" dirty="0"/>
              <a:t>zero-shot classification</a:t>
            </a:r>
            <a:r>
              <a:rPr lang="en-US" altLang="zh-TW" dirty="0"/>
              <a:t>, the model identifies </a:t>
            </a:r>
            <a:r>
              <a:rPr lang="en-US" altLang="zh-TW" b="1" dirty="0"/>
              <a:t>unseen classes</a:t>
            </a:r>
            <a:r>
              <a:rPr lang="en-US" altLang="zh-TW" dirty="0"/>
              <a:t> during inference.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677232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470E29-DBA3-B220-879A-260413645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F76C65-59D5-BA80-1FF4-87D15CF75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GPT-2 Improvements:</a:t>
            </a:r>
            <a:r>
              <a:rPr lang="en-US" altLang="zh-TW" dirty="0"/>
              <a:t> Eliminates </a:t>
            </a:r>
            <a:r>
              <a:rPr lang="en-US" altLang="zh-TW" b="1" dirty="0"/>
              <a:t>task-specific input formatting</a:t>
            </a:r>
            <a:r>
              <a:rPr lang="en-US" altLang="zh-TW" dirty="0"/>
              <a:t>, allowing the model to recognize different tasks using </a:t>
            </a:r>
            <a:r>
              <a:rPr lang="en-US" altLang="zh-TW" b="1" dirty="0"/>
              <a:t>context clues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Context-Based Adaptation:</a:t>
            </a:r>
            <a:r>
              <a:rPr lang="en-US" altLang="zh-TW" dirty="0"/>
              <a:t> Models </a:t>
            </a:r>
            <a:r>
              <a:rPr lang="en-US" altLang="zh-TW" b="1" dirty="0"/>
              <a:t>output probabilities</a:t>
            </a:r>
            <a:r>
              <a:rPr lang="en-US" altLang="zh-TW" dirty="0"/>
              <a:t> based on both </a:t>
            </a:r>
            <a:r>
              <a:rPr lang="en-US" altLang="zh-TW" b="1" dirty="0"/>
              <a:t>input and task type</a:t>
            </a:r>
            <a:r>
              <a:rPr lang="en-US" altLang="zh-TW" dirty="0"/>
              <a:t>, making it more flexible for </a:t>
            </a:r>
            <a:r>
              <a:rPr lang="en-US" altLang="zh-TW" b="1" dirty="0"/>
              <a:t>multitasking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Zero-Shot Learning:</a:t>
            </a:r>
            <a:r>
              <a:rPr lang="en-US" altLang="zh-TW" dirty="0"/>
              <a:t> Fully utilizes </a:t>
            </a:r>
            <a:r>
              <a:rPr lang="en-US" altLang="zh-TW" b="1" dirty="0"/>
              <a:t>task transfer</a:t>
            </a:r>
            <a:r>
              <a:rPr lang="en-US" altLang="zh-TW" dirty="0"/>
              <a:t>, meaning it can perform tasks </a:t>
            </a:r>
            <a:r>
              <a:rPr lang="en-US" altLang="zh-TW" b="1" dirty="0"/>
              <a:t>without explicit fine-tuning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GPT-3’s Shift in Focus:</a:t>
            </a:r>
            <a:r>
              <a:rPr lang="en-US" altLang="zh-TW" dirty="0"/>
              <a:t> Moves from </a:t>
            </a:r>
            <a:r>
              <a:rPr lang="en-US" altLang="zh-TW" b="1" dirty="0"/>
              <a:t>zero-shot learning</a:t>
            </a:r>
            <a:r>
              <a:rPr lang="en-US" altLang="zh-TW" dirty="0"/>
              <a:t> to </a:t>
            </a:r>
            <a:r>
              <a:rPr lang="en-US" altLang="zh-TW" b="1" dirty="0"/>
              <a:t>one-shot and few-shot learning</a:t>
            </a:r>
            <a:r>
              <a:rPr lang="en-US" altLang="zh-TW" dirty="0"/>
              <a:t> via </a:t>
            </a:r>
            <a:r>
              <a:rPr lang="en-US" altLang="zh-TW" b="1" dirty="0"/>
              <a:t>in-context learning</a:t>
            </a:r>
            <a:r>
              <a:rPr lang="en-US" altLang="zh-TW" dirty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Few-shot learning:</a:t>
            </a:r>
            <a:r>
              <a:rPr lang="en-US" altLang="zh-TW" dirty="0"/>
              <a:t> The model sees a few examples before making predictions, resembling </a:t>
            </a:r>
            <a:r>
              <a:rPr lang="en-US" altLang="zh-TW" b="1" dirty="0"/>
              <a:t>how humans learn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One-shot learning:</a:t>
            </a:r>
            <a:r>
              <a:rPr lang="en-US" altLang="zh-TW" dirty="0"/>
              <a:t> Restricts learning to </a:t>
            </a:r>
            <a:r>
              <a:rPr lang="en-US" altLang="zh-TW" b="1" dirty="0"/>
              <a:t>just one example</a:t>
            </a:r>
            <a:r>
              <a:rPr lang="en-US" altLang="zh-TW" dirty="0"/>
              <a:t>, making adaptation even stricter.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260243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118410-CCDD-1211-E4FA-09F75BF4F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F79F0B0-80F5-6096-9C46-746D849072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9899" y="1825625"/>
            <a:ext cx="5532202" cy="4351338"/>
          </a:xfrm>
        </p:spPr>
      </p:pic>
    </p:spTree>
    <p:extLst>
      <p:ext uri="{BB962C8B-B14F-4D97-AF65-F5344CB8AC3E}">
        <p14:creationId xmlns:p14="http://schemas.microsoft.com/office/powerpoint/2010/main" val="29082851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86E32D-E601-111D-275F-76DCDC6E2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179D309-B5D6-1473-E86B-2D8131E80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Architectural Similarity:</a:t>
            </a:r>
            <a:r>
              <a:rPr lang="en-US" altLang="zh-TW" dirty="0"/>
              <a:t> GPT-3 retains the same core architecture as </a:t>
            </a:r>
            <a:r>
              <a:rPr lang="en-US" altLang="zh-TW" b="1" dirty="0"/>
              <a:t>GPT-2</a:t>
            </a:r>
            <a:r>
              <a:rPr lang="en-US" altLang="zh-TW" dirty="0"/>
              <a:t>, with enhancements.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Upgrade:</a:t>
            </a:r>
            <a:r>
              <a:rPr lang="en-US" altLang="zh-TW" dirty="0"/>
              <a:t> Introduces a </a:t>
            </a:r>
            <a:r>
              <a:rPr lang="en-US" altLang="zh-TW" b="1" dirty="0"/>
              <a:t>100× increase in parameters</a:t>
            </a:r>
            <a:r>
              <a:rPr lang="en-US" altLang="zh-TW" dirty="0"/>
              <a:t>, enabling more powerful text generation.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Sparse Attention Mechanism: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Traditional </a:t>
            </a:r>
            <a:r>
              <a:rPr lang="en-US" altLang="zh-TW" b="1" dirty="0"/>
              <a:t>dense attention</a:t>
            </a:r>
            <a:r>
              <a:rPr lang="en-US" altLang="zh-TW" dirty="0"/>
              <a:t> scales with </a:t>
            </a:r>
            <a:r>
              <a:rPr lang="en-US" altLang="zh-TW" b="1" dirty="0"/>
              <a:t>O(n²)</a:t>
            </a:r>
            <a:r>
              <a:rPr lang="en-US" altLang="zh-TW" dirty="0"/>
              <a:t> complexity.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Sparse attention</a:t>
            </a:r>
            <a:r>
              <a:rPr lang="en-US" altLang="zh-TW" dirty="0"/>
              <a:t> reduces computational overhead by attending to only a </a:t>
            </a:r>
            <a:r>
              <a:rPr lang="en-US" altLang="zh-TW" b="1" dirty="0"/>
              <a:t>subset of elements</a:t>
            </a:r>
            <a:r>
              <a:rPr lang="en-US" altLang="zh-TW" dirty="0"/>
              <a:t>, improving efficiency.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Mathematical Scaling:</a:t>
            </a:r>
            <a:r>
              <a:rPr lang="en-US" altLang="zh-TW" dirty="0"/>
              <a:t> Sparse attention typically scales </a:t>
            </a:r>
            <a:r>
              <a:rPr lang="en-US" altLang="zh-TW" b="1" dirty="0"/>
              <a:t>proportionally to n^(1/p)</a:t>
            </a:r>
            <a:r>
              <a:rPr lang="en-US" altLang="zh-TW" dirty="0"/>
              <a:t>, making long-sequence generation feasible.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Further Reading:</a:t>
            </a:r>
            <a:r>
              <a:rPr lang="en-US" altLang="zh-TW" dirty="0"/>
              <a:t> More details on sparse transformers are available in the paper </a:t>
            </a:r>
            <a:r>
              <a:rPr lang="en-US" altLang="zh-TW" i="1" dirty="0"/>
              <a:t>Generating Long Sequences with Sparse Transformers</a:t>
            </a:r>
            <a:r>
              <a:rPr lang="en-US" altLang="zh-TW" dirty="0"/>
              <a:t> (</a:t>
            </a:r>
            <a:r>
              <a:rPr lang="en-US" altLang="zh-TW" dirty="0">
                <a:hlinkClick r:id="rId2"/>
              </a:rPr>
              <a:t>link</a:t>
            </a:r>
            <a:r>
              <a:rPr lang="en-US" altLang="zh-TW" dirty="0"/>
              <a:t>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12701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832F173-A555-50FD-179C-AC23F71CD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D817504-DE81-073A-86AD-2A3FC2164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Limitations of RNN-based Seq2Seq Models</a:t>
            </a:r>
          </a:p>
          <a:p>
            <a:pPr lvl="1"/>
            <a:r>
              <a:rPr lang="en-US" altLang="zh-TW" b="1" dirty="0"/>
              <a:t>Fixed-length bottleneck:</a:t>
            </a:r>
            <a:r>
              <a:rPr lang="en-US" altLang="zh-TW" dirty="0"/>
              <a:t> The encoder compresses the entire sequence into a single state, making it harder to retain long-range dependencies.</a:t>
            </a:r>
          </a:p>
          <a:p>
            <a:pPr lvl="1"/>
            <a:r>
              <a:rPr lang="en-US" altLang="zh-TW" b="1" dirty="0"/>
              <a:t>Loss of crucial context:</a:t>
            </a:r>
            <a:r>
              <a:rPr lang="en-US" altLang="zh-TW" dirty="0"/>
              <a:t> Earlier words in long sentences may become less influential in translation.</a:t>
            </a:r>
          </a:p>
          <a:p>
            <a:pPr lvl="1"/>
            <a:r>
              <a:rPr lang="en-US" altLang="zh-TW" b="1" dirty="0"/>
              <a:t>Sequential processing constraint:</a:t>
            </a:r>
            <a:r>
              <a:rPr lang="en-US" altLang="zh-TW" dirty="0"/>
              <a:t> The decoding step depends on prior states, making training inefficient.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597352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CB54FA-A615-DDB5-0B68-2481A726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GPT-2 to generate new text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AEDEE39-37B6-5DCB-6902-EA802486A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Python Library: The transformers library by Hugging Face offers pre-trained and fine-tunable transformer models.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6953611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30342C-A80A-4EB8-D86C-65705B9A5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5516C6D-1085-AA51-5858-83D24C262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GPT.ipynb</a:t>
            </a:r>
            <a:endParaRPr lang="en-US" altLang="zh-TW" dirty="0"/>
          </a:p>
          <a:p>
            <a:r>
              <a:rPr lang="en-US" altLang="zh-TW" dirty="0"/>
              <a:t>gpt.py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492828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D3E058-514D-0BAE-A358-00D344DD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Bidirectional pre-training with BERT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5A81088-B787-72B6-443A-4EADD01DF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Full Name &amp; Origin</a:t>
            </a:r>
            <a:r>
              <a:rPr lang="en-US" altLang="zh-TW" dirty="0"/>
              <a:t>: Bidirectional Encoder Representations from Transformers (BERT), developed by Google in 2018.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Parameter Size</a:t>
            </a:r>
            <a:r>
              <a:rPr lang="en-US" altLang="zh-TW" dirty="0"/>
              <a:t>: 345 million parameters—slightly larger than GPT-1, but only 1/5 of GPT-2.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Model Architecture</a:t>
            </a:r>
            <a:r>
              <a:rPr lang="en-US" altLang="zh-TW" dirty="0"/>
              <a:t>: Transformer encoder-based structure with </a:t>
            </a:r>
            <a:r>
              <a:rPr lang="en-US" altLang="zh-TW" b="1" dirty="0"/>
              <a:t>bidirectional (nondirectional) training</a:t>
            </a:r>
            <a:r>
              <a:rPr lang="en-US" altLang="zh-TW" dirty="0"/>
              <a:t>—processes all input elements simultaneously.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Bidirectional Encoding</a:t>
            </a:r>
            <a:r>
              <a:rPr lang="en-US" altLang="zh-TW" dirty="0"/>
              <a:t>: Words are encoded considering both preceding and succeeding words, improving contextual understanding.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Comparison to GPT</a:t>
            </a:r>
            <a:r>
              <a:rPr lang="en-US" altLang="zh-TW" dirty="0"/>
              <a:t>: Unlike GPT’s left-to-right training, BERT is not generative but excels in encoding input representations for tasks like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Token Representation</a:t>
            </a:r>
            <a:r>
              <a:rPr lang="en-US" altLang="zh-TW" dirty="0"/>
              <a:t>: In BERT’s encoder, a token's encoding consists of: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Positional encoding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Token embedding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Segment embedding</a:t>
            </a:r>
            <a:r>
              <a:rPr lang="en-US" altLang="zh-TW" dirty="0"/>
              <a:t> (indicates token segment membership)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92450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B1D681F-647F-581B-62E5-6BC4889F3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C79AECB-D13E-733D-7316-DC02261348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65445"/>
            <a:ext cx="10515600" cy="4071697"/>
          </a:xfrm>
        </p:spPr>
      </p:pic>
    </p:spTree>
    <p:extLst>
      <p:ext uri="{BB962C8B-B14F-4D97-AF65-F5344CB8AC3E}">
        <p14:creationId xmlns:p14="http://schemas.microsoft.com/office/powerpoint/2010/main" val="31914044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D69073-927A-E4AC-55D9-4D0FB7F5F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E2869CB-B2E8-663D-2170-17C271B13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Segment Information</a:t>
            </a:r>
            <a:r>
              <a:rPr lang="en-US" altLang="zh-TW" dirty="0"/>
              <a:t>: Needed for </a:t>
            </a:r>
            <a:r>
              <a:rPr lang="en-US" altLang="zh-TW" b="1" dirty="0"/>
              <a:t>next-sentence prediction</a:t>
            </a:r>
            <a:r>
              <a:rPr lang="en-US" altLang="zh-TW" dirty="0"/>
              <a:t>, which involves training examples with two sentences—segment notation helps distinguish between them.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Training Stages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Pre-training</a:t>
            </a:r>
            <a:r>
              <a:rPr lang="en-US" altLang="zh-TW" dirty="0"/>
              <a:t> (unsupervised)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Fine-tuning</a:t>
            </a:r>
            <a:r>
              <a:rPr lang="en-US" altLang="zh-TW" dirty="0"/>
              <a:t> (task-specific)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Pre-training Tasks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Masked Language Modeling (MLM)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Randomly replaces words with </a:t>
            </a:r>
            <a:r>
              <a:rPr lang="en-US" altLang="zh-TW" b="1" dirty="0"/>
              <a:t>[MASK]</a:t>
            </a:r>
            <a:r>
              <a:rPr lang="en-US" altLang="zh-TW" dirty="0"/>
              <a:t> tokens.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Model predicts masked words using bidirectional context.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Unlike GPT’s next-word prediction, BERT focuses on </a:t>
            </a:r>
            <a:r>
              <a:rPr lang="en-US" altLang="zh-TW" b="1" dirty="0"/>
              <a:t>“filling in the blanks.”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Next-Sentence Prediction (NSP)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Helps BERT understand sentence relationships.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Uses segment embeddings to separate sentence pairs.</a:t>
            </a:r>
          </a:p>
        </p:txBody>
      </p:sp>
    </p:spTree>
    <p:extLst>
      <p:ext uri="{BB962C8B-B14F-4D97-AF65-F5344CB8AC3E}">
        <p14:creationId xmlns:p14="http://schemas.microsoft.com/office/powerpoint/2010/main" val="1672279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6F8AE7-C6EF-DBA6-99A5-3B4A886AB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B3B5A0-55D3-F225-3AD8-4640196F9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MLM Modifications</a:t>
            </a:r>
            <a:r>
              <a:rPr lang="en-US" altLang="zh-TW" dirty="0"/>
              <a:t> (to address pre-training vs. fine-tuning inconsistency):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15% of words are selected for masking.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Within this subset: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10% remain unchanged</a:t>
            </a:r>
            <a:r>
              <a:rPr lang="en-US" altLang="zh-TW" dirty="0"/>
              <a:t> (preserve some token information).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10% are replaced with random words</a:t>
            </a:r>
            <a:r>
              <a:rPr lang="en-US" altLang="zh-TW" dirty="0"/>
              <a:t> (prevents lazy memorization).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80% are replaced with [MASK]</a:t>
            </a:r>
            <a:r>
              <a:rPr lang="en-US" altLang="zh-TW" dirty="0"/>
              <a:t> (forces contextual learning).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Benefits of MLM Modifications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Prevents the model from over-relying on masked tokens.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Improves contextual representation.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Chosen through </a:t>
            </a:r>
            <a:r>
              <a:rPr lang="en-US" altLang="zh-TW" b="1" dirty="0"/>
              <a:t>ablation studies</a:t>
            </a:r>
            <a:r>
              <a:rPr lang="en-US" altLang="zh-TW" dirty="0"/>
              <a:t> to optimize learning.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034891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201DF-6CB8-8F27-F729-8A0A829C4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DEF7EC5-62FB-820F-B509-ACE51AB492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0546" y="2338949"/>
            <a:ext cx="8830907" cy="3324689"/>
          </a:xfrm>
        </p:spPr>
      </p:pic>
    </p:spTree>
    <p:extLst>
      <p:ext uri="{BB962C8B-B14F-4D97-AF65-F5344CB8AC3E}">
        <p14:creationId xmlns:p14="http://schemas.microsoft.com/office/powerpoint/2010/main" val="370346091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D563F0-78BF-7B42-75AD-DFBA4099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2D4C91-CC66-8AE7-8502-FD9577108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b="1" dirty="0"/>
              <a:t>Next-Sentence Prediction (NSP)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Modification of next-word prediction to align with BERT’s </a:t>
            </a:r>
            <a:r>
              <a:rPr lang="en-US" altLang="zh-TW" b="1" dirty="0"/>
              <a:t>bidirectional encoding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Crucial for </a:t>
            </a:r>
            <a:r>
              <a:rPr lang="en-US" altLang="zh-TW" b="1" dirty="0"/>
              <a:t>NLP tasks like question answering </a:t>
            </a:r>
            <a:r>
              <a:rPr lang="en-US" altLang="zh-TW" dirty="0"/>
              <a:t>that rely on sentence relationships.</a:t>
            </a:r>
          </a:p>
          <a:p>
            <a:pPr lvl="1"/>
            <a:r>
              <a:rPr lang="en-US" altLang="zh-TW" dirty="0"/>
              <a:t>Standard language models struggle with this due to single-sentence training constraints.</a:t>
            </a:r>
          </a:p>
          <a:p>
            <a:pPr lvl="1"/>
            <a:r>
              <a:rPr lang="en-US" altLang="zh-TW" b="1" dirty="0"/>
              <a:t>Input format</a:t>
            </a:r>
            <a:r>
              <a:rPr lang="en-US" altLang="zh-TW" dirty="0"/>
              <a:t>: `[CLS] A [SEP] B [SEP]`</a:t>
            </a:r>
          </a:p>
          <a:p>
            <a:pPr lvl="1"/>
            <a:r>
              <a:rPr lang="en-US" altLang="zh-TW" b="1" dirty="0"/>
              <a:t>[CLS]</a:t>
            </a:r>
            <a:r>
              <a:rPr lang="en-US" altLang="zh-TW" dirty="0"/>
              <a:t>: Classification token for the predicted label.</a:t>
            </a:r>
          </a:p>
          <a:p>
            <a:pPr lvl="1"/>
            <a:r>
              <a:rPr lang="en-US" altLang="zh-TW" b="1" dirty="0"/>
              <a:t>[SEP]</a:t>
            </a:r>
            <a:r>
              <a:rPr lang="en-US" altLang="zh-TW" dirty="0"/>
              <a:t>: Separates sentences A and B.</a:t>
            </a:r>
          </a:p>
          <a:p>
            <a:pPr lvl="1"/>
            <a:r>
              <a:rPr lang="en-US" altLang="zh-TW" dirty="0"/>
              <a:t>Model classifies whether B is the next sentence (“</a:t>
            </a:r>
            <a:r>
              <a:rPr lang="en-US" altLang="zh-TW" dirty="0" err="1"/>
              <a:t>IsNext</a:t>
            </a:r>
            <a:r>
              <a:rPr lang="en-US" altLang="zh-TW" dirty="0"/>
              <a:t>”) or not (“</a:t>
            </a:r>
            <a:r>
              <a:rPr lang="en-US" altLang="zh-TW" dirty="0" err="1"/>
              <a:t>NotNext</a:t>
            </a:r>
            <a:r>
              <a:rPr lang="en-US" altLang="zh-TW" dirty="0"/>
              <a:t>”).</a:t>
            </a:r>
          </a:p>
          <a:p>
            <a:pPr lvl="1"/>
            <a:r>
              <a:rPr lang="en-US" altLang="zh-TW" dirty="0"/>
              <a:t>Balanced dataset: </a:t>
            </a:r>
            <a:r>
              <a:rPr lang="en-US" altLang="zh-TW" b="1" dirty="0"/>
              <a:t>50% "</a:t>
            </a:r>
            <a:r>
              <a:rPr lang="en-US" altLang="zh-TW" b="1" dirty="0" err="1"/>
              <a:t>IsNext</a:t>
            </a:r>
            <a:r>
              <a:rPr lang="en-US" altLang="zh-TW" b="1" dirty="0"/>
              <a:t>" &amp; 50% "</a:t>
            </a:r>
            <a:r>
              <a:rPr lang="en-US" altLang="zh-TW" b="1" dirty="0" err="1"/>
              <a:t>NotNext</a:t>
            </a:r>
            <a:r>
              <a:rPr lang="en-US" altLang="zh-TW" b="1" dirty="0"/>
              <a:t>" samples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03630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CC40D6-9E6E-3C77-AE77-7C2B64460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B7CDF10-3014-4E86-3F95-58FB44249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b="1" dirty="0"/>
              <a:t>Pre-training Objectives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Masked Language Modeling (MLM)</a:t>
            </a:r>
            <a:r>
              <a:rPr lang="en-US" altLang="zh-TW" dirty="0"/>
              <a:t> (predict masked words).</a:t>
            </a:r>
          </a:p>
          <a:p>
            <a:pPr lvl="1"/>
            <a:r>
              <a:rPr lang="en-US" altLang="zh-TW" b="1" dirty="0"/>
              <a:t>Next-Sentence Prediction (NSP)</a:t>
            </a:r>
            <a:r>
              <a:rPr lang="en-US" altLang="zh-TW" dirty="0"/>
              <a:t> (sentence relationship classification).</a:t>
            </a:r>
          </a:p>
          <a:p>
            <a:pPr lvl="1"/>
            <a:r>
              <a:rPr lang="en-US" altLang="zh-TW" dirty="0"/>
              <a:t>Training minimizes a </a:t>
            </a:r>
            <a:r>
              <a:rPr lang="en-US" altLang="zh-TW" b="1" dirty="0"/>
              <a:t>combined loss function </a:t>
            </a:r>
            <a:r>
              <a:rPr lang="en-US" altLang="zh-TW" dirty="0"/>
              <a:t>from both tasks.</a:t>
            </a:r>
          </a:p>
          <a:p>
            <a:r>
              <a:rPr lang="en-US" altLang="zh-TW" b="1" dirty="0"/>
              <a:t>Fine-Tuning Categories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Sentence Pair Classification </a:t>
            </a:r>
            <a:r>
              <a:rPr lang="en-US" altLang="zh-TW" dirty="0"/>
              <a:t>(e.g., NSP tasks).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Single-Sentence Classification </a:t>
            </a:r>
            <a:r>
              <a:rPr lang="en-US" altLang="zh-TW" dirty="0"/>
              <a:t>(e.g., sentiment analysis).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Question Answering </a:t>
            </a:r>
            <a:r>
              <a:rPr lang="en-US" altLang="zh-TW" dirty="0"/>
              <a:t>(retrieves answers from text).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Single-Sentence Tagging </a:t>
            </a:r>
            <a:r>
              <a:rPr lang="en-US" altLang="zh-TW" dirty="0"/>
              <a:t>(e.g., Named Entity Recognition).</a:t>
            </a:r>
          </a:p>
          <a:p>
            <a:pPr lvl="2"/>
            <a:r>
              <a:rPr lang="en-US" altLang="zh-TW" b="1" dirty="0"/>
              <a:t>Sequence-Level Tasks (a, b</a:t>
            </a:r>
            <a:r>
              <a:rPr lang="en-US" altLang="zh-TW" dirty="0"/>
              <a:t>) → Use </a:t>
            </a:r>
            <a:r>
              <a:rPr lang="en-US" altLang="zh-TW" b="1" dirty="0" err="1"/>
              <a:t>softmax</a:t>
            </a:r>
            <a:r>
              <a:rPr lang="en-US" altLang="zh-TW" b="1" dirty="0"/>
              <a:t> on the [CLS] token</a:t>
            </a:r>
            <a:r>
              <a:rPr lang="en-US" altLang="zh-TW" dirty="0"/>
              <a:t>.</a:t>
            </a:r>
          </a:p>
          <a:p>
            <a:pPr lvl="2"/>
            <a:r>
              <a:rPr lang="en-US" altLang="zh-TW" b="1" dirty="0"/>
              <a:t>Token-Level Tasks (c, d)</a:t>
            </a:r>
            <a:r>
              <a:rPr lang="en-US" altLang="zh-TW" dirty="0"/>
              <a:t> → Use </a:t>
            </a:r>
            <a:r>
              <a:rPr lang="en-US" altLang="zh-TW" b="1" dirty="0" err="1"/>
              <a:t>softmax</a:t>
            </a:r>
            <a:r>
              <a:rPr lang="en-US" altLang="zh-TW" b="1" dirty="0"/>
              <a:t> on all tokens</a:t>
            </a:r>
            <a:r>
              <a:rPr lang="en-US" altLang="zh-TW" dirty="0"/>
              <a:t>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053389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A4C2DB-73F3-6DC8-1E14-3E10134D6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2DAE9E9-DC22-3828-80C3-E8129FB562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7804" y="1825625"/>
            <a:ext cx="4956391" cy="4351338"/>
          </a:xfrm>
        </p:spPr>
      </p:pic>
    </p:spTree>
    <p:extLst>
      <p:ext uri="{BB962C8B-B14F-4D97-AF65-F5344CB8AC3E}">
        <p14:creationId xmlns:p14="http://schemas.microsoft.com/office/powerpoint/2010/main" val="1694076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4EDBE7-0CB6-4A09-59CC-BBEFB2C18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35F26DA-3EAD-F3DF-06A9-A22D3B57E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Motivation for Attention Mechanism</a:t>
            </a:r>
          </a:p>
          <a:p>
            <a:pPr lvl="1"/>
            <a:r>
              <a:rPr lang="en-US" altLang="zh-TW" dirty="0"/>
              <a:t>Instead of relying on a </a:t>
            </a:r>
            <a:r>
              <a:rPr lang="en-US" altLang="zh-TW" b="1" dirty="0"/>
              <a:t>fixed-length representation</a:t>
            </a:r>
            <a:r>
              <a:rPr lang="en-US" altLang="zh-TW" dirty="0"/>
              <a:t>, attention </a:t>
            </a:r>
            <a:r>
              <a:rPr lang="en-US" altLang="zh-TW" b="1" dirty="0"/>
              <a:t>selectively weights relevant words</a:t>
            </a:r>
            <a:r>
              <a:rPr lang="en-US" altLang="zh-TW" dirty="0"/>
              <a:t> from the input.</a:t>
            </a:r>
          </a:p>
          <a:p>
            <a:pPr lvl="1"/>
            <a:r>
              <a:rPr lang="en-US" altLang="zh-TW" dirty="0"/>
              <a:t>Improves </a:t>
            </a:r>
            <a:r>
              <a:rPr lang="en-US" altLang="zh-TW" b="1" dirty="0"/>
              <a:t>long-range dependencies</a:t>
            </a:r>
            <a:r>
              <a:rPr lang="en-US" altLang="zh-TW" dirty="0"/>
              <a:t> by dynamically focusing on important words, enhancing translation accuracy.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084731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92E0651-D964-48B1-D58A-6AD228721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best of both worlds: BART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03EC029-E64C-DC6D-CE90-F2A90CF3B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Full Name &amp; Origin</a:t>
            </a:r>
            <a:r>
              <a:rPr lang="en-US" altLang="zh-TW" dirty="0"/>
              <a:t>: Bidirectional and Auto-Regressive Transformer (BART), developed by </a:t>
            </a:r>
            <a:r>
              <a:rPr lang="en-US" altLang="zh-TW" b="1" dirty="0"/>
              <a:t>Facebook AI Research in 2019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Generalization of GPT &amp; BERT</a:t>
            </a:r>
            <a:r>
              <a:rPr lang="en-US" altLang="zh-TW" dirty="0"/>
              <a:t>: Combines strengths of both models: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GPT</a:t>
            </a:r>
            <a:r>
              <a:rPr lang="en-US" altLang="zh-TW" dirty="0"/>
              <a:t> → Transformer </a:t>
            </a:r>
            <a:r>
              <a:rPr lang="en-US" altLang="zh-TW" b="1" dirty="0"/>
              <a:t>decoder</a:t>
            </a:r>
            <a:r>
              <a:rPr lang="en-US" altLang="zh-TW" dirty="0"/>
              <a:t>, excels at </a:t>
            </a:r>
            <a:r>
              <a:rPr lang="en-US" altLang="zh-TW" b="1" dirty="0"/>
              <a:t>text generation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BERT</a:t>
            </a:r>
            <a:r>
              <a:rPr lang="en-US" altLang="zh-TW" dirty="0"/>
              <a:t> → Transformer </a:t>
            </a:r>
            <a:r>
              <a:rPr lang="en-US" altLang="zh-TW" b="1" dirty="0"/>
              <a:t>encoder</a:t>
            </a:r>
            <a:r>
              <a:rPr lang="en-US" altLang="zh-TW" dirty="0"/>
              <a:t>, excels at </a:t>
            </a:r>
            <a:r>
              <a:rPr lang="en-US" altLang="zh-TW" b="1" dirty="0"/>
              <a:t>text classification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Hybrid Architecture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Bidirectional Encoder</a:t>
            </a:r>
            <a:r>
              <a:rPr lang="en-US" altLang="zh-TW" dirty="0"/>
              <a:t> (like BERT) → Captures rich contextual information.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Left-to-Right Autoregressive Decoder</a:t>
            </a:r>
            <a:r>
              <a:rPr lang="en-US" altLang="zh-TW" dirty="0"/>
              <a:t> (like GPT) → Enables text generation.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Versatile Capabilities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Performs </a:t>
            </a:r>
            <a:r>
              <a:rPr lang="en-US" altLang="zh-TW" b="1" dirty="0"/>
              <a:t>both text classification &amp; generation</a:t>
            </a:r>
            <a:r>
              <a:rPr lang="en-US" altLang="zh-TW" dirty="0"/>
              <a:t> effectively.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Suitable for NLP tasks like </a:t>
            </a:r>
            <a:r>
              <a:rPr lang="en-US" altLang="zh-TW" b="1" dirty="0"/>
              <a:t>summarization, translation, and text comprehension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99878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C0D0D9-1394-6337-657E-41A84F504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7939D14-8C6E-8758-9E92-24180A230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Architecture Changes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Minor modifications in </a:t>
            </a:r>
            <a:r>
              <a:rPr lang="en-US" altLang="zh-TW" b="1" dirty="0"/>
              <a:t>model size</a:t>
            </a:r>
            <a:r>
              <a:rPr lang="en-US" altLang="zh-TW" dirty="0"/>
              <a:t> and </a:t>
            </a:r>
            <a:r>
              <a:rPr lang="en-US" altLang="zh-TW" b="1" dirty="0"/>
              <a:t>activation functions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Different input format</a:t>
            </a:r>
            <a:r>
              <a:rPr lang="en-US" altLang="zh-TW" dirty="0"/>
              <a:t> compared to the original Transformer.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Input Format Differences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Original Transformer (for translation):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Source sequence</a:t>
            </a:r>
            <a:r>
              <a:rPr lang="en-US" altLang="zh-TW" dirty="0"/>
              <a:t> → fed into encoder.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Target sequence</a:t>
            </a:r>
            <a:r>
              <a:rPr lang="en-US" altLang="zh-TW" dirty="0"/>
              <a:t> → fed into decoder.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Decoder also receives encoded source sequence.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BART Generalization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Uses only </a:t>
            </a:r>
            <a:r>
              <a:rPr lang="en-US" altLang="zh-TW" b="1" dirty="0"/>
              <a:t>source sequence</a:t>
            </a:r>
            <a:r>
              <a:rPr lang="en-US" altLang="zh-TW" dirty="0"/>
              <a:t> as input.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Can handle various tasks beyond translation.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Target sequence still used for loss computation but not fed directly into the decoder.</a:t>
            </a:r>
          </a:p>
        </p:txBody>
      </p:sp>
    </p:spTree>
    <p:extLst>
      <p:ext uri="{BB962C8B-B14F-4D97-AF65-F5344CB8AC3E}">
        <p14:creationId xmlns:p14="http://schemas.microsoft.com/office/powerpoint/2010/main" val="33909856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85C2D0-C755-B54E-B349-FCD5FD7D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21B490E-25A8-67AB-0988-16A592BBE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BART’s Model Structure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Bidirectional Encoder</a:t>
            </a:r>
            <a:r>
              <a:rPr lang="en-US" altLang="zh-TW" dirty="0"/>
              <a:t> → Processes corrupted input.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Autoregressive Decoder</a:t>
            </a:r>
            <a:r>
              <a:rPr lang="en-US" altLang="zh-TW" dirty="0"/>
              <a:t> → Generates output from encoded representations.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Loss function: </a:t>
            </a:r>
            <a:r>
              <a:rPr lang="en-US" altLang="zh-TW" b="1" dirty="0"/>
              <a:t>Cross-entropy between decoded output and original text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Comparison to Translation Tasks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Standard transformers translate </a:t>
            </a:r>
            <a:r>
              <a:rPr lang="en-US" altLang="zh-TW" b="1" dirty="0"/>
              <a:t>source text → target text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BART replaces source text with corrupted text</a:t>
            </a:r>
            <a:r>
              <a:rPr lang="en-US" altLang="zh-TW" dirty="0"/>
              <a:t> and learns to reconstruct the original.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433684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5567D7-E31E-A3F1-BB6D-7146A4426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B44B87A-8822-BD48-300D-6A11FCB05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0943" y="2434213"/>
            <a:ext cx="5830114" cy="3134162"/>
          </a:xfrm>
        </p:spPr>
      </p:pic>
    </p:spTree>
    <p:extLst>
      <p:ext uri="{BB962C8B-B14F-4D97-AF65-F5344CB8AC3E}">
        <p14:creationId xmlns:p14="http://schemas.microsoft.com/office/powerpoint/2010/main" val="291335188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B2CD47C-BDA9-6B01-DF20-026343591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D227C81-2DE1-308B-81BE-25DF9A8B6C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2016135"/>
            <a:ext cx="10391627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Pre-training Concept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Like BERT and GPT, BART is trained by </a:t>
            </a: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reconstructing corrupted text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BERT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"Filling in the blanks" (masked token recovery).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GPT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"Predicting the next word" (unidirectional generation).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BART's Corruption Methods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(applied to clean text):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Token masking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Replaces some words with </a:t>
            </a:r>
            <a:r>
              <a:rPr kumimoji="0" lang="zh-TW" altLang="zh-TW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[MASK]</a:t>
            </a:r>
            <a:r>
              <a:rPr kumimoji="0" lang="zh-TW" altLang="zh-TW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tokens.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Token deletion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Removes words entirely from the sentence.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Text infilling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Replaces spans of text with a single </a:t>
            </a:r>
            <a:r>
              <a:rPr kumimoji="0" lang="zh-TW" altLang="zh-TW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[MASK]</a:t>
            </a:r>
            <a:r>
              <a:rPr kumimoji="0" lang="zh-TW" altLang="zh-TW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mimicking missing phrases.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Sentence permutation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Shuffles sentence order in multi-sentence inputs.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Document rotation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→ Starts text from a random point in the sequence.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Impact of Corruption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Multiple techniques may be applied to the same sentence.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Excessive corruption limits encoder utility, reducing the model to </a:t>
            </a: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unidirectional behavior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Balanced corruption enhances BART’s </a:t>
            </a:r>
            <a:r>
              <a:rPr kumimoji="0" lang="zh-TW" altLang="zh-TW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robustness for text generation and classification</a:t>
            </a:r>
            <a:r>
              <a:rPr kumimoji="0" lang="zh-TW" altLang="zh-TW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702582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E433CA-AB41-D85C-60FB-144132C34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40B1582-1A29-B519-CA3F-524DBBF4B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Fine-Tuning Tasks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Sequence Classification </a:t>
            </a:r>
            <a:r>
              <a:rPr lang="en-US" altLang="zh-TW" dirty="0"/>
              <a:t>→ Requires an additional label token (similar to `[CLS]` in BERT).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Token Classification </a:t>
            </a:r>
            <a:r>
              <a:rPr lang="en-US" altLang="zh-TW" dirty="0"/>
              <a:t>→ Uses generated token representations directly.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Sequence Generation </a:t>
            </a:r>
            <a:r>
              <a:rPr lang="en-US" altLang="zh-TW" dirty="0"/>
              <a:t>→ Works like summarization, leveraging the encoder for context.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Machine Translation </a:t>
            </a:r>
            <a:r>
              <a:rPr lang="en-US" altLang="zh-TW" dirty="0"/>
              <a:t>→ Uses pre-trained BART as a decoder with an additional encoder.</a:t>
            </a:r>
          </a:p>
          <a:p>
            <a:r>
              <a:rPr lang="en-US" altLang="zh-TW" b="1" dirty="0"/>
              <a:t>Differences from GPT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 BART doesn’t generate text from scratch like GPT.</a:t>
            </a:r>
          </a:p>
          <a:p>
            <a:pPr lvl="1"/>
            <a:r>
              <a:rPr lang="en-US" altLang="zh-TW" dirty="0"/>
              <a:t> Instead, it </a:t>
            </a:r>
            <a:r>
              <a:rPr lang="en-US" altLang="zh-TW" b="1" dirty="0"/>
              <a:t>summarizes or transforms </a:t>
            </a:r>
            <a:r>
              <a:rPr lang="en-US" altLang="zh-TW" dirty="0"/>
              <a:t>input sequences.</a:t>
            </a:r>
          </a:p>
        </p:txBody>
      </p:sp>
    </p:spTree>
    <p:extLst>
      <p:ext uri="{BB962C8B-B14F-4D97-AF65-F5344CB8AC3E}">
        <p14:creationId xmlns:p14="http://schemas.microsoft.com/office/powerpoint/2010/main" val="326379972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8314576-10C6-4AED-AFF6-55621809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52A6E1-1D50-C462-889D-7169FC331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Machine Translation Fine-Tuning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Freeze all parameters except the encoder</a:t>
            </a:r>
            <a:r>
              <a:rPr lang="en-US" altLang="zh-TW" dirty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Then update all model parameters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Performance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Achieved </a:t>
            </a:r>
            <a:r>
              <a:rPr lang="en-US" altLang="zh-TW" b="1" dirty="0"/>
              <a:t>state-of-the-art</a:t>
            </a:r>
            <a:r>
              <a:rPr lang="en-US" altLang="zh-TW" dirty="0"/>
              <a:t> results in </a:t>
            </a:r>
            <a:r>
              <a:rPr lang="en-US" altLang="zh-TW" b="1" dirty="0"/>
              <a:t>summarization, question answering, and dialogue response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Competitive performance compared to models like BERT.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558043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541BB7-A9D7-2F91-C1F2-F93133684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Fine-tuning a BERT model in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8D37B21-D2A4-C68C-36E3-D39793B5B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Why BERT?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Well-balanced between popularity </a:t>
            </a:r>
            <a:r>
              <a:rPr lang="en-US" altLang="zh-TW" b="1" dirty="0"/>
              <a:t>and manageable model size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Can be </a:t>
            </a:r>
            <a:r>
              <a:rPr lang="en-US" altLang="zh-TW" b="1" dirty="0"/>
              <a:t>fine-tuned on a single GPU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Many </a:t>
            </a:r>
            <a:r>
              <a:rPr lang="en-US" altLang="zh-TW" b="1" dirty="0"/>
              <a:t>pre-trained models </a:t>
            </a:r>
            <a:r>
              <a:rPr lang="en-US" altLang="zh-TW" dirty="0"/>
              <a:t>available—pre-training from scratch is unnecessary.</a:t>
            </a:r>
          </a:p>
          <a:p>
            <a:r>
              <a:rPr lang="en-US" altLang="zh-TW" b="1" dirty="0"/>
              <a:t>Fine-Tuning Process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 </a:t>
            </a:r>
            <a:r>
              <a:rPr lang="en-US" altLang="zh-TW" b="1" dirty="0"/>
              <a:t>Hugging Face’s `transformers` library</a:t>
            </a:r>
            <a:r>
              <a:rPr lang="en-US" altLang="zh-TW" dirty="0"/>
              <a:t>, which provides ready-to-use models.</a:t>
            </a:r>
          </a:p>
          <a:p>
            <a:pPr lvl="1"/>
            <a:r>
              <a:rPr lang="en-US" altLang="zh-TW" dirty="0"/>
              <a:t>Load a </a:t>
            </a:r>
            <a:r>
              <a:rPr lang="en-US" altLang="zh-TW" b="1" dirty="0"/>
              <a:t>pre-trained BERT model</a:t>
            </a:r>
            <a:r>
              <a:rPr lang="en-US" altLang="zh-TW" dirty="0"/>
              <a:t> and fine-tune it on sentiment classification data.</a:t>
            </a:r>
          </a:p>
          <a:p>
            <a:pPr lvl="1"/>
            <a:r>
              <a:rPr lang="en-US" altLang="zh-TW" dirty="0"/>
              <a:t>Adjust layers to match </a:t>
            </a:r>
            <a:r>
              <a:rPr lang="en-US" altLang="zh-TW" b="1" dirty="0"/>
              <a:t>task-specific requirements</a:t>
            </a:r>
            <a:r>
              <a:rPr lang="en-US" altLang="zh-TW" dirty="0"/>
              <a:t> (e.g., adding a classification head).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9902007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A4910C5-C610-CC65-0959-AC779B8D0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910C7FB-AEC3-BF49-C731-C8E75C18B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/>
              <a:t>Dataset</a:t>
            </a:r>
            <a:r>
              <a:rPr lang="en-US" altLang="zh-TW" dirty="0"/>
              <a:t>: IMDb </a:t>
            </a:r>
            <a:r>
              <a:rPr lang="en-US" altLang="zh-TW" b="1" dirty="0"/>
              <a:t>movie review dataset</a:t>
            </a:r>
            <a:r>
              <a:rPr lang="en-US" altLang="zh-TW" dirty="0"/>
              <a:t> (classic sentiment analysis benchmark).</a:t>
            </a:r>
          </a:p>
          <a:p>
            <a:r>
              <a:rPr lang="en-US" altLang="zh-TW" b="1" dirty="0"/>
              <a:t>Why IMDb?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Well-known dataset with clear sentiment labels.</a:t>
            </a:r>
          </a:p>
          <a:p>
            <a:pPr lvl="1"/>
            <a:r>
              <a:rPr lang="en-US" altLang="zh-TW" dirty="0"/>
              <a:t>Allows comparison with</a:t>
            </a:r>
            <a:r>
              <a:rPr lang="en-US" altLang="zh-TW" b="1" dirty="0"/>
              <a:t> logistic regression (Chapter 8)</a:t>
            </a:r>
            <a:r>
              <a:rPr lang="en-US" altLang="zh-TW" dirty="0"/>
              <a:t> and </a:t>
            </a:r>
            <a:r>
              <a:rPr lang="en-US" altLang="zh-TW" b="1" dirty="0"/>
              <a:t>RNN models (Chapter 15)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Steps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Data Preparation</a:t>
            </a:r>
            <a:r>
              <a:rPr lang="en-US" altLang="zh-TW" dirty="0"/>
              <a:t> → Load and preprocess IMDb data.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Tokenization</a:t>
            </a:r>
            <a:r>
              <a:rPr lang="en-US" altLang="zh-TW" dirty="0"/>
              <a:t> → Use Hugging Face’s `transformers` library for BERT tokenization.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Fine-Tuning </a:t>
            </a:r>
            <a:r>
              <a:rPr lang="en-US" altLang="zh-TW" b="1" dirty="0" err="1"/>
              <a:t>DistilBERT</a:t>
            </a:r>
            <a:r>
              <a:rPr lang="en-US" altLang="zh-TW" dirty="0"/>
              <a:t> → Train the model for sentiment classification.</a:t>
            </a:r>
          </a:p>
          <a:p>
            <a:r>
              <a:rPr lang="en-US" altLang="zh-TW" b="1" dirty="0"/>
              <a:t>Why </a:t>
            </a:r>
            <a:r>
              <a:rPr lang="en-US" altLang="zh-TW" b="1" dirty="0" err="1"/>
              <a:t>DistilBERT</a:t>
            </a:r>
            <a:r>
              <a:rPr lang="en-US" altLang="zh-TW" b="1" dirty="0"/>
              <a:t>?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Lighter &amp; faster</a:t>
            </a:r>
            <a:r>
              <a:rPr lang="en-US" altLang="zh-TW" dirty="0"/>
              <a:t> than full BERT, yet retains strong performance.</a:t>
            </a:r>
          </a:p>
          <a:p>
            <a:pPr lvl="1"/>
            <a:r>
              <a:rPr lang="en-US" altLang="zh-TW" dirty="0"/>
              <a:t>Suitable for </a:t>
            </a:r>
            <a:r>
              <a:rPr lang="en-US" altLang="zh-TW" b="1" dirty="0"/>
              <a:t>single-GPU fine-tuning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3594763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DE2F1D-78D8-0150-9B37-656F53458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Loading the IMDb movie review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90E229A-6DD4-7CF8-BBFB-6B4EF9268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b="1" dirty="0"/>
              <a:t>Dataset Preparation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Load IMDb </a:t>
            </a:r>
            <a:r>
              <a:rPr lang="en-US" altLang="zh-TW" b="1" dirty="0"/>
              <a:t>movie review dataset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Split into </a:t>
            </a:r>
            <a:r>
              <a:rPr lang="en-US" altLang="zh-TW" b="1" dirty="0"/>
              <a:t>train, validation, and test sets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Transformers Library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 </a:t>
            </a:r>
            <a:r>
              <a:rPr lang="en-US" altLang="zh-TW" b="1" dirty="0"/>
              <a:t>Hugging Face’s `transformers` library</a:t>
            </a:r>
            <a:r>
              <a:rPr lang="en-US" altLang="zh-TW" dirty="0"/>
              <a:t> (pre-installed).</a:t>
            </a:r>
          </a:p>
          <a:p>
            <a:pPr lvl="1"/>
            <a:r>
              <a:rPr lang="en-US" altLang="zh-TW" dirty="0"/>
              <a:t>Provides easy access to pre-trained models, including </a:t>
            </a:r>
            <a:r>
              <a:rPr lang="en-US" altLang="zh-TW" dirty="0" err="1"/>
              <a:t>DistilBERT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Why </a:t>
            </a:r>
            <a:r>
              <a:rPr lang="en-US" altLang="zh-TW" b="1" dirty="0" err="1"/>
              <a:t>DistilBERT</a:t>
            </a:r>
            <a:r>
              <a:rPr lang="en-US" altLang="zh-TW" b="1" dirty="0"/>
              <a:t>?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Lightweight version of BERT</a:t>
            </a:r>
            <a:r>
              <a:rPr lang="en-US" altLang="zh-TW" dirty="0"/>
              <a:t>, created through model distillation.</a:t>
            </a:r>
          </a:p>
          <a:p>
            <a:pPr lvl="1"/>
            <a:r>
              <a:rPr lang="en-US" altLang="zh-TW" b="1" dirty="0"/>
              <a:t>40% fewer parameters</a:t>
            </a:r>
            <a:r>
              <a:rPr lang="en-US" altLang="zh-TW" dirty="0"/>
              <a:t> (compared to BERT base's </a:t>
            </a:r>
            <a:r>
              <a:rPr lang="en-US" altLang="zh-TW" b="1" dirty="0"/>
              <a:t>110M parameters</a:t>
            </a:r>
            <a:r>
              <a:rPr lang="en-US" altLang="zh-TW" dirty="0"/>
              <a:t>).</a:t>
            </a:r>
          </a:p>
          <a:p>
            <a:pPr lvl="1"/>
            <a:r>
              <a:rPr lang="en-US" altLang="zh-TW" b="1" dirty="0"/>
              <a:t>60% faster</a:t>
            </a:r>
            <a:r>
              <a:rPr lang="en-US" altLang="zh-TW" dirty="0"/>
              <a:t> inference while preserving </a:t>
            </a:r>
            <a:r>
              <a:rPr lang="en-US" altLang="zh-TW" b="1" dirty="0"/>
              <a:t>95% of BERT’s performance</a:t>
            </a:r>
            <a:r>
              <a:rPr lang="en-US" altLang="zh-TW" dirty="0"/>
              <a:t> (GLUE benchmark).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34724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81C46BC-2FC3-4DBD-5F2D-B468BEAC8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73D414D-9D46-A79A-D81F-1CEA8C5335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7951" y="1825625"/>
            <a:ext cx="8876098" cy="4351338"/>
          </a:xfrm>
        </p:spPr>
      </p:pic>
    </p:spTree>
    <p:extLst>
      <p:ext uri="{BB962C8B-B14F-4D97-AF65-F5344CB8AC3E}">
        <p14:creationId xmlns:p14="http://schemas.microsoft.com/office/powerpoint/2010/main" val="45021961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116B0E-6099-8DA8-1E9F-61D0AD2EB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93EC457-5588-5970-0E4C-D01E20C24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IMDB.ipynb</a:t>
            </a:r>
            <a:endParaRPr lang="en-US" altLang="zh-TW" dirty="0"/>
          </a:p>
          <a:p>
            <a:r>
              <a:rPr lang="en-US" altLang="zh-TW" dirty="0"/>
              <a:t>imdb.py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8711157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AF9CF4D-859A-D7A1-10DB-608F2A2A8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Fine-tuning a transformer more conveniently using the Trainer API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CF9AE14-0AC1-E07C-BF53-4BAE6C50C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Why Trainer API?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Simplifies </a:t>
            </a:r>
            <a:r>
              <a:rPr lang="en-US" altLang="zh-TW" b="1" dirty="0"/>
              <a:t>fine-tuning</a:t>
            </a:r>
            <a:r>
              <a:rPr lang="en-US" altLang="zh-TW" dirty="0"/>
              <a:t> without manually writing training loops.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Optimized for </a:t>
            </a:r>
            <a:r>
              <a:rPr lang="en-US" altLang="zh-TW" b="1" dirty="0"/>
              <a:t>transformer models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Offers built-in training options like </a:t>
            </a:r>
            <a:r>
              <a:rPr lang="en-US" altLang="zh-TW" b="1" dirty="0"/>
              <a:t>batching, evaluation, and logging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Trainer API Benefits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Saves time by </a:t>
            </a:r>
            <a:r>
              <a:rPr lang="en-US" altLang="zh-TW" b="1" dirty="0"/>
              <a:t>automating training loops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Includes </a:t>
            </a:r>
            <a:r>
              <a:rPr lang="en-US" altLang="zh-TW" b="1" dirty="0"/>
              <a:t>gradient accumulation</a:t>
            </a:r>
            <a:r>
              <a:rPr lang="en-US" altLang="zh-TW" dirty="0"/>
              <a:t>, </a:t>
            </a:r>
            <a:r>
              <a:rPr lang="en-US" altLang="zh-TW" b="1" dirty="0"/>
              <a:t>distributed training</a:t>
            </a:r>
            <a:r>
              <a:rPr lang="en-US" altLang="zh-TW" dirty="0"/>
              <a:t>, and </a:t>
            </a:r>
            <a:r>
              <a:rPr lang="en-US" altLang="zh-TW" b="1" dirty="0"/>
              <a:t>early stopping</a:t>
            </a:r>
            <a:r>
              <a:rPr lang="en-US" altLang="zh-TW" dirty="0"/>
              <a:t> features.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0319645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57E7B8-B76C-DD96-5B0F-22E8BE601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16871FC-6D06-0088-C24A-51A671427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Transformer Architecture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Built on </a:t>
            </a:r>
            <a:r>
              <a:rPr lang="en-US" altLang="zh-TW" b="1" dirty="0"/>
              <a:t>self-attention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Introduced step-by-step, starting with RNNs enhanced with attention.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Multi-head attention</a:t>
            </a:r>
            <a:r>
              <a:rPr lang="en-US" altLang="zh-TW" dirty="0"/>
              <a:t> enables efficient processing of long sentences.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Evolution of Transformer Models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Since the original </a:t>
            </a:r>
            <a:r>
              <a:rPr lang="en-US" altLang="zh-TW" b="1" dirty="0"/>
              <a:t>Transformer (2017)</a:t>
            </a:r>
            <a:r>
              <a:rPr lang="en-US" altLang="zh-TW" dirty="0"/>
              <a:t>, several variants have emerged.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Focused on </a:t>
            </a:r>
            <a:r>
              <a:rPr lang="en-US" altLang="zh-TW" b="1" dirty="0"/>
              <a:t>GPT, BERT, and BART</a:t>
            </a:r>
            <a:r>
              <a:rPr lang="en-US" altLang="zh-TW" dirty="0"/>
              <a:t> in this chapter.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Model Comparisons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GPT</a:t>
            </a:r>
            <a:r>
              <a:rPr lang="en-US" altLang="zh-TW" dirty="0"/>
              <a:t> → </a:t>
            </a:r>
            <a:r>
              <a:rPr lang="en-US" altLang="zh-TW" b="1" dirty="0"/>
              <a:t>Unidirectional</a:t>
            </a:r>
            <a:r>
              <a:rPr lang="en-US" altLang="zh-TW" dirty="0"/>
              <a:t>, excels at text generation.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BERT</a:t>
            </a:r>
            <a:r>
              <a:rPr lang="en-US" altLang="zh-TW" dirty="0"/>
              <a:t> → </a:t>
            </a:r>
            <a:r>
              <a:rPr lang="en-US" altLang="zh-TW" b="1" dirty="0"/>
              <a:t>Bidirectional</a:t>
            </a:r>
            <a:r>
              <a:rPr lang="en-US" altLang="zh-TW" dirty="0"/>
              <a:t>, strong for classification tasks.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BART</a:t>
            </a:r>
            <a:r>
              <a:rPr lang="en-US" altLang="zh-TW" dirty="0"/>
              <a:t> → Combines </a:t>
            </a:r>
            <a:r>
              <a:rPr lang="en-US" altLang="zh-TW" b="1" dirty="0"/>
              <a:t>BERT's encoder</a:t>
            </a:r>
            <a:r>
              <a:rPr lang="en-US" altLang="zh-TW" dirty="0"/>
              <a:t> and </a:t>
            </a:r>
            <a:r>
              <a:rPr lang="en-US" altLang="zh-TW" b="1" dirty="0"/>
              <a:t>GPT's decoder</a:t>
            </a:r>
            <a:r>
              <a:rPr lang="en-US" altLang="zh-TW" dirty="0"/>
              <a:t>, supporting both classification &amp; </a:t>
            </a:r>
            <a:r>
              <a:rPr lang="en-US" altLang="zh-TW"/>
              <a:t>generation.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05638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5BAD55-2319-98D0-10FB-661546ED2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E2F696C-050C-2C95-2166-FFEDA59AD5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6545" y="2267502"/>
            <a:ext cx="10278909" cy="3467584"/>
          </a:xfrm>
        </p:spPr>
      </p:pic>
    </p:spTree>
    <p:extLst>
      <p:ext uri="{BB962C8B-B14F-4D97-AF65-F5344CB8AC3E}">
        <p14:creationId xmlns:p14="http://schemas.microsoft.com/office/powerpoint/2010/main" val="4069474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5465</Words>
  <Application>Microsoft Office PowerPoint</Application>
  <PresentationFormat>寬螢幕</PresentationFormat>
  <Paragraphs>461</Paragraphs>
  <Slides>82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9" baseType="lpstr">
      <vt:lpstr>Arial Unicode MS</vt:lpstr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16: Transformers – Improving Natural Language Processing with Attention Mechanisms</vt:lpstr>
      <vt:lpstr>Adding an attention mechanism to RNNs</vt:lpstr>
      <vt:lpstr>PowerPoint 簡報</vt:lpstr>
      <vt:lpstr>Attention helps RNNs with accessing information</vt:lpstr>
      <vt:lpstr>PowerPoint 簡報</vt:lpstr>
      <vt:lpstr>PowerPoint 簡報</vt:lpstr>
      <vt:lpstr>PowerPoint 簡報</vt:lpstr>
      <vt:lpstr>PowerPoint 簡報</vt:lpstr>
      <vt:lpstr>PowerPoint 簡報</vt:lpstr>
      <vt:lpstr>The original attention mechanism for RNNs</vt:lpstr>
      <vt:lpstr>PowerPoint 簡報</vt:lpstr>
      <vt:lpstr>Processing the inputs using a bidirectional RNN</vt:lpstr>
      <vt:lpstr>Generating outputs from context vectors</vt:lpstr>
      <vt:lpstr>PowerPoint 簡報</vt:lpstr>
      <vt:lpstr>Computing the attention weights</vt:lpstr>
      <vt:lpstr>PowerPoint 簡報</vt:lpstr>
      <vt:lpstr>Introducing the self-attention mechanism</vt:lpstr>
      <vt:lpstr>PowerPoint 簡報</vt:lpstr>
      <vt:lpstr>Starting with a basic form of self-attention</vt:lpstr>
      <vt:lpstr>PowerPoint 簡報</vt:lpstr>
      <vt:lpstr>PowerPoint 簡報</vt:lpstr>
      <vt:lpstr>PowerPoint 簡報</vt:lpstr>
      <vt:lpstr>PowerPoint 簡報</vt:lpstr>
      <vt:lpstr>Parameterizing the self-attention mechanism: scaled dot-product attention</vt:lpstr>
      <vt:lpstr>PowerPoint 簡報</vt:lpstr>
      <vt:lpstr>PowerPoint 簡報</vt:lpstr>
      <vt:lpstr>PowerPoint 簡報</vt:lpstr>
      <vt:lpstr>PowerPoint 簡報</vt:lpstr>
      <vt:lpstr>Attention is all we need: introducing the original transformer architecture</vt:lpstr>
      <vt:lpstr>PowerPoint 簡報</vt:lpstr>
      <vt:lpstr>Encoding context embeddings via multi-head attention</vt:lpstr>
      <vt:lpstr>PowerPoint 簡報</vt:lpstr>
      <vt:lpstr>PowerPoint 簡報</vt:lpstr>
      <vt:lpstr>PowerPoint 簡報</vt:lpstr>
      <vt:lpstr>PowerPoint 簡報</vt:lpstr>
      <vt:lpstr>Learning a language model: decoder and masked multi-head attention</vt:lpstr>
      <vt:lpstr>PowerPoint 簡報</vt:lpstr>
      <vt:lpstr>PowerPoint 簡報</vt:lpstr>
      <vt:lpstr>Implementation details: positional encodings and layer normalization</vt:lpstr>
      <vt:lpstr>PowerPoint 簡報</vt:lpstr>
      <vt:lpstr>PowerPoint 簡報</vt:lpstr>
      <vt:lpstr>PowerPoint 簡報</vt:lpstr>
      <vt:lpstr>PowerPoint 簡報</vt:lpstr>
      <vt:lpstr>Building large-scale language models by leveraging unlabeled data</vt:lpstr>
      <vt:lpstr>Pre-training and fine-tuning transformer models</vt:lpstr>
      <vt:lpstr>PowerPoint 簡報</vt:lpstr>
      <vt:lpstr>PowerPoint 簡報</vt:lpstr>
      <vt:lpstr>PowerPoint 簡報</vt:lpstr>
      <vt:lpstr>PowerPoint 簡報</vt:lpstr>
      <vt:lpstr>Leveraging unlabeled data with GPT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Using GPT-2 to generate new text</vt:lpstr>
      <vt:lpstr>PowerPoint 簡報</vt:lpstr>
      <vt:lpstr>Bidirectional pre-training with BERT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The best of both worlds: BART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Fine-tuning a BERT model in PyTorch</vt:lpstr>
      <vt:lpstr>PowerPoint 簡報</vt:lpstr>
      <vt:lpstr>Loading the IMDb movie review dataset</vt:lpstr>
      <vt:lpstr>PowerPoint 簡報</vt:lpstr>
      <vt:lpstr>Fine-tuning a transformer more conveniently using the Trainer API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80</cp:revision>
  <dcterms:created xsi:type="dcterms:W3CDTF">2025-05-23T12:34:05Z</dcterms:created>
  <dcterms:modified xsi:type="dcterms:W3CDTF">2025-05-30T05:49:13Z</dcterms:modified>
</cp:coreProperties>
</file>